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81" r:id="rId23"/>
    <p:sldId id="283" r:id="rId24"/>
    <p:sldId id="284" r:id="rId25"/>
    <p:sldId id="282" r:id="rId26"/>
    <p:sldId id="277" r:id="rId27"/>
    <p:sldId id="278" r:id="rId28"/>
    <p:sldId id="279" r:id="rId29"/>
    <p:sldId id="280" r:id="rId30"/>
    <p:sldId id="285" r:id="rId3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0000"/>
    <a:srgbClr val="FFFF66"/>
    <a:srgbClr val="FFFF99"/>
    <a:srgbClr val="FF323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2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4EE8-CA7E-4DFF-A92E-BC8D03A00DDF}" type="datetimeFigureOut">
              <a:rPr lang="pl-PL" smtClean="0"/>
              <a:pPr/>
              <a:t>2011-10-26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EA09-340E-4ACC-9C80-AB1C4F485C8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4EE8-CA7E-4DFF-A92E-BC8D03A00DDF}" type="datetimeFigureOut">
              <a:rPr lang="pl-PL" smtClean="0"/>
              <a:pPr/>
              <a:t>2011-10-26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EA09-340E-4ACC-9C80-AB1C4F485C8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4EE8-CA7E-4DFF-A92E-BC8D03A00DDF}" type="datetimeFigureOut">
              <a:rPr lang="pl-PL" smtClean="0"/>
              <a:pPr/>
              <a:t>2011-10-26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EA09-340E-4ACC-9C80-AB1C4F485C8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4EE8-CA7E-4DFF-A92E-BC8D03A00DDF}" type="datetimeFigureOut">
              <a:rPr lang="pl-PL" smtClean="0"/>
              <a:pPr/>
              <a:t>2011-10-26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EA09-340E-4ACC-9C80-AB1C4F485C8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4EE8-CA7E-4DFF-A92E-BC8D03A00DDF}" type="datetimeFigureOut">
              <a:rPr lang="pl-PL" smtClean="0"/>
              <a:pPr/>
              <a:t>2011-10-26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EA09-340E-4ACC-9C80-AB1C4F485C8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4EE8-CA7E-4DFF-A92E-BC8D03A00DDF}" type="datetimeFigureOut">
              <a:rPr lang="pl-PL" smtClean="0"/>
              <a:pPr/>
              <a:t>2011-10-26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EA09-340E-4ACC-9C80-AB1C4F485C8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4EE8-CA7E-4DFF-A92E-BC8D03A00DDF}" type="datetimeFigureOut">
              <a:rPr lang="pl-PL" smtClean="0"/>
              <a:pPr/>
              <a:t>2011-10-26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EA09-340E-4ACC-9C80-AB1C4F485C8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4EE8-CA7E-4DFF-A92E-BC8D03A00DDF}" type="datetimeFigureOut">
              <a:rPr lang="pl-PL" smtClean="0"/>
              <a:pPr/>
              <a:t>2011-10-26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EA09-340E-4ACC-9C80-AB1C4F485C8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4EE8-CA7E-4DFF-A92E-BC8D03A00DDF}" type="datetimeFigureOut">
              <a:rPr lang="pl-PL" smtClean="0"/>
              <a:pPr/>
              <a:t>2011-10-26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EA09-340E-4ACC-9C80-AB1C4F485C8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4EE8-CA7E-4DFF-A92E-BC8D03A00DDF}" type="datetimeFigureOut">
              <a:rPr lang="pl-PL" smtClean="0"/>
              <a:pPr/>
              <a:t>2011-10-26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EA09-340E-4ACC-9C80-AB1C4F485C8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4EE8-CA7E-4DFF-A92E-BC8D03A00DDF}" type="datetimeFigureOut">
              <a:rPr lang="pl-PL" smtClean="0"/>
              <a:pPr/>
              <a:t>2011-10-26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EA09-340E-4ACC-9C80-AB1C4F485C8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74EE8-CA7E-4DFF-A92E-BC8D03A00DDF}" type="datetimeFigureOut">
              <a:rPr lang="pl-PL" smtClean="0"/>
              <a:pPr/>
              <a:t>2011-10-26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5EA09-340E-4ACC-9C80-AB1C4F485C8E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8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2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23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29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31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33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5" Type="http://schemas.openxmlformats.org/officeDocument/2006/relationships/oleObject" Target="../embeddings/oleObject36.bin"/><Relationship Id="rId4" Type="http://schemas.openxmlformats.org/officeDocument/2006/relationships/oleObject" Target="../embeddings/oleObject35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5" Type="http://schemas.openxmlformats.org/officeDocument/2006/relationships/oleObject" Target="../embeddings/oleObject39.bin"/><Relationship Id="rId4" Type="http://schemas.openxmlformats.org/officeDocument/2006/relationships/oleObject" Target="../embeddings/oleObject38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5" Type="http://schemas.openxmlformats.org/officeDocument/2006/relationships/oleObject" Target="../embeddings/oleObject42.bin"/><Relationship Id="rId4" Type="http://schemas.openxmlformats.org/officeDocument/2006/relationships/oleObject" Target="../embeddings/oleObject41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5" Type="http://schemas.openxmlformats.org/officeDocument/2006/relationships/oleObject" Target="../embeddings/oleObject45.bin"/><Relationship Id="rId4" Type="http://schemas.openxmlformats.org/officeDocument/2006/relationships/oleObject" Target="../embeddings/oleObject44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5" Type="http://schemas.openxmlformats.org/officeDocument/2006/relationships/oleObject" Target="../embeddings/oleObject48.bin"/><Relationship Id="rId4" Type="http://schemas.openxmlformats.org/officeDocument/2006/relationships/oleObject" Target="../embeddings/oleObject47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Elektrochemiczna Spektroskopia </a:t>
            </a:r>
            <a:r>
              <a:rPr lang="pl-PL" dirty="0"/>
              <a:t>I</a:t>
            </a:r>
            <a:r>
              <a:rPr lang="pl-PL" dirty="0" smtClean="0"/>
              <a:t>mpedancyjna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(ang. </a:t>
            </a:r>
            <a:r>
              <a:rPr lang="pl-PL" dirty="0" err="1"/>
              <a:t>E</a:t>
            </a:r>
            <a:r>
              <a:rPr lang="pl-PL" dirty="0" err="1" smtClean="0"/>
              <a:t>lectrochemical</a:t>
            </a:r>
            <a:r>
              <a:rPr lang="pl-PL" dirty="0" smtClean="0"/>
              <a:t> </a:t>
            </a:r>
            <a:r>
              <a:rPr lang="pl-PL" dirty="0" err="1" smtClean="0"/>
              <a:t>Impedance</a:t>
            </a:r>
            <a:r>
              <a:rPr lang="pl-PL" dirty="0" smtClean="0"/>
              <a:t> </a:t>
            </a:r>
            <a:r>
              <a:rPr lang="pl-PL" dirty="0" err="1"/>
              <a:t>S</a:t>
            </a:r>
            <a:r>
              <a:rPr lang="pl-PL" dirty="0" err="1" smtClean="0"/>
              <a:t>pectroscopy</a:t>
            </a:r>
            <a:r>
              <a:rPr lang="pl-PL" dirty="0" smtClean="0"/>
              <a:t>, EIS)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Opornik i pojemność połączone szeregowo</a:t>
            </a:r>
            <a:endParaRPr lang="pl-PL" dirty="0"/>
          </a:p>
        </p:txBody>
      </p:sp>
      <p:grpSp>
        <p:nvGrpSpPr>
          <p:cNvPr id="18" name="Grupa 17"/>
          <p:cNvGrpSpPr/>
          <p:nvPr/>
        </p:nvGrpSpPr>
        <p:grpSpPr>
          <a:xfrm>
            <a:off x="2571313" y="1743006"/>
            <a:ext cx="3858075" cy="1185928"/>
            <a:chOff x="2571313" y="1743006"/>
            <a:chExt cx="3858075" cy="1185928"/>
          </a:xfrm>
        </p:grpSpPr>
        <p:sp>
          <p:nvSpPr>
            <p:cNvPr id="35" name="pole tekstowe 34"/>
            <p:cNvSpPr txBox="1"/>
            <p:nvPr/>
          </p:nvSpPr>
          <p:spPr>
            <a:xfrm>
              <a:off x="3869558" y="1743006"/>
              <a:ext cx="42335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000" dirty="0" smtClean="0">
                  <a:latin typeface="Times New Roman" pitchFamily="18" charset="0"/>
                  <a:cs typeface="Times New Roman" pitchFamily="18" charset="0"/>
                </a:rPr>
                <a:t>R</a:t>
              </a:r>
              <a:endParaRPr lang="pl-PL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pole tekstowe 35"/>
            <p:cNvSpPr txBox="1"/>
            <p:nvPr/>
          </p:nvSpPr>
          <p:spPr>
            <a:xfrm>
              <a:off x="5013015" y="1743006"/>
              <a:ext cx="42335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000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pl-PL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" name="Łącznik prosty ze strzałką 3"/>
            <p:cNvCxnSpPr/>
            <p:nvPr/>
          </p:nvCxnSpPr>
          <p:spPr>
            <a:xfrm>
              <a:off x="2571313" y="2610411"/>
              <a:ext cx="625329" cy="2414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Łącznik prosty 8"/>
            <p:cNvCxnSpPr/>
            <p:nvPr/>
          </p:nvCxnSpPr>
          <p:spPr>
            <a:xfrm>
              <a:off x="3172151" y="2610411"/>
              <a:ext cx="471154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Prostokąt 14"/>
            <p:cNvSpPr/>
            <p:nvPr/>
          </p:nvSpPr>
          <p:spPr>
            <a:xfrm>
              <a:off x="3643304" y="2428868"/>
              <a:ext cx="928695" cy="340345"/>
            </a:xfrm>
            <a:prstGeom prst="rect">
              <a:avLst/>
            </a:prstGeom>
            <a:solidFill>
              <a:srgbClr val="FF323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21" name="Łącznik prosty 20"/>
            <p:cNvCxnSpPr/>
            <p:nvPr/>
          </p:nvCxnSpPr>
          <p:spPr>
            <a:xfrm rot="5400000">
              <a:off x="4799638" y="2595941"/>
              <a:ext cx="665986" cy="0"/>
            </a:xfrm>
            <a:prstGeom prst="line">
              <a:avLst/>
            </a:prstGeom>
            <a:ln w="349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Łącznik prosty 22"/>
            <p:cNvCxnSpPr/>
            <p:nvPr/>
          </p:nvCxnSpPr>
          <p:spPr>
            <a:xfrm rot="5400000">
              <a:off x="4990224" y="2595930"/>
              <a:ext cx="665986" cy="0"/>
            </a:xfrm>
            <a:prstGeom prst="line">
              <a:avLst/>
            </a:prstGeom>
            <a:ln w="349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Łącznik prosty 23"/>
            <p:cNvCxnSpPr/>
            <p:nvPr/>
          </p:nvCxnSpPr>
          <p:spPr>
            <a:xfrm>
              <a:off x="5911684" y="2610411"/>
              <a:ext cx="517704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Łącznik prosty ze strzałką 24"/>
            <p:cNvCxnSpPr/>
            <p:nvPr/>
          </p:nvCxnSpPr>
          <p:spPr>
            <a:xfrm>
              <a:off x="5342672" y="2610411"/>
              <a:ext cx="603238" cy="2414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pole tekstowe 31"/>
            <p:cNvSpPr txBox="1"/>
            <p:nvPr/>
          </p:nvSpPr>
          <p:spPr>
            <a:xfrm>
              <a:off x="2678963" y="1957320"/>
              <a:ext cx="50206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2000" dirty="0" smtClean="0">
                  <a:latin typeface="Times New Roman" pitchFamily="18" charset="0"/>
                  <a:cs typeface="Times New Roman" pitchFamily="18" charset="0"/>
                </a:rPr>
                <a:t>I(t</a:t>
              </a:r>
              <a:r>
                <a:rPr lang="pl-PL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pl-PL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pole tekstowe 33"/>
            <p:cNvSpPr txBox="1"/>
            <p:nvPr/>
          </p:nvSpPr>
          <p:spPr>
            <a:xfrm>
              <a:off x="5769142" y="1957320"/>
              <a:ext cx="5100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2000" dirty="0" smtClean="0">
                  <a:latin typeface="Times New Roman" pitchFamily="18" charset="0"/>
                  <a:cs typeface="Times New Roman" pitchFamily="18" charset="0"/>
                </a:rPr>
                <a:t>I(t)</a:t>
              </a:r>
              <a:endParaRPr lang="pl-PL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2" name="Łącznik prosty 41"/>
            <p:cNvCxnSpPr/>
            <p:nvPr/>
          </p:nvCxnSpPr>
          <p:spPr>
            <a:xfrm>
              <a:off x="4588845" y="2615886"/>
              <a:ext cx="517704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2530" name="Object 3"/>
          <p:cNvGraphicFramePr>
            <a:graphicFrameLocks noChangeAspect="1"/>
          </p:cNvGraphicFramePr>
          <p:nvPr/>
        </p:nvGraphicFramePr>
        <p:xfrm>
          <a:off x="1438275" y="3500438"/>
          <a:ext cx="6203950" cy="1898650"/>
        </p:xfrm>
        <a:graphic>
          <a:graphicData uri="http://schemas.openxmlformats.org/presentationml/2006/ole">
            <p:oleObj spid="_x0000_s22530" name="Equation" r:id="rId3" imgW="2666880" imgH="8125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Opornik i pojemność połączone szeregowo</a:t>
            </a:r>
            <a:endParaRPr lang="pl-PL" dirty="0"/>
          </a:p>
        </p:txBody>
      </p:sp>
      <p:graphicFrame>
        <p:nvGraphicFramePr>
          <p:cNvPr id="23554" name="Object 3"/>
          <p:cNvGraphicFramePr>
            <a:graphicFrameLocks noChangeAspect="1"/>
          </p:cNvGraphicFramePr>
          <p:nvPr/>
        </p:nvGraphicFramePr>
        <p:xfrm>
          <a:off x="2457450" y="1428736"/>
          <a:ext cx="4165600" cy="2017712"/>
        </p:xfrm>
        <a:graphic>
          <a:graphicData uri="http://schemas.openxmlformats.org/presentationml/2006/ole">
            <p:oleObj spid="_x0000_s23554" name="Equation" r:id="rId3" imgW="1790640" imgH="863280" progId="Equation.DSMT4">
              <p:embed/>
            </p:oleObj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214283" y="3643314"/>
            <a:ext cx="87868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dirty="0" smtClean="0"/>
              <a:t>Łatwo wyliczamy (korzystając ze wzoru </a:t>
            </a:r>
            <a:r>
              <a:rPr lang="pl-PL" sz="2200" i="1" dirty="0" smtClean="0">
                <a:solidFill>
                  <a:srgbClr val="FFFF66"/>
                </a:solidFill>
                <a:latin typeface="Times New Roman" pitchFamily="18" charset="0"/>
                <a:cs typeface="Times New Roman" pitchFamily="18" charset="0"/>
              </a:rPr>
              <a:t>sin(</a:t>
            </a:r>
            <a:r>
              <a:rPr lang="pl-PL" sz="2200" i="1" dirty="0" err="1" smtClean="0">
                <a:solidFill>
                  <a:srgbClr val="FFFF66"/>
                </a:solidFill>
                <a:latin typeface="Times New Roman" pitchFamily="18" charset="0"/>
                <a:cs typeface="Times New Roman" pitchFamily="18" charset="0"/>
              </a:rPr>
              <a:t>x+y</a:t>
            </a:r>
            <a:r>
              <a:rPr lang="pl-PL" sz="2200" i="1" dirty="0" smtClean="0">
                <a:solidFill>
                  <a:srgbClr val="FFFF66"/>
                </a:solidFill>
                <a:latin typeface="Times New Roman" pitchFamily="18" charset="0"/>
                <a:cs typeface="Times New Roman" pitchFamily="18" charset="0"/>
              </a:rPr>
              <a:t>)=sin(x)cos(y)+cos(x)sin(y)</a:t>
            </a:r>
            <a:r>
              <a:rPr lang="pl-PL" sz="2200" dirty="0" smtClean="0"/>
              <a:t>), że</a:t>
            </a:r>
            <a:endParaRPr lang="pl-PL" sz="2200" dirty="0"/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2112963" y="4999038"/>
          <a:ext cx="5287962" cy="1128712"/>
        </p:xfrm>
        <a:graphic>
          <a:graphicData uri="http://schemas.openxmlformats.org/presentationml/2006/ole">
            <p:oleObj spid="_x0000_s23555" name="Equation" r:id="rId4" imgW="2273040" imgH="482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Opornik i pojemność połączone szeregowo</a:t>
            </a:r>
            <a:endParaRPr lang="pl-PL" dirty="0"/>
          </a:p>
        </p:txBody>
      </p:sp>
      <p:graphicFrame>
        <p:nvGraphicFramePr>
          <p:cNvPr id="24578" name="Object 3"/>
          <p:cNvGraphicFramePr>
            <a:graphicFrameLocks noChangeAspect="1"/>
          </p:cNvGraphicFramePr>
          <p:nvPr/>
        </p:nvGraphicFramePr>
        <p:xfrm>
          <a:off x="1260475" y="1214438"/>
          <a:ext cx="5975350" cy="2039937"/>
        </p:xfrm>
        <a:graphic>
          <a:graphicData uri="http://schemas.openxmlformats.org/presentationml/2006/ole">
            <p:oleObj spid="_x0000_s24578" name="Equation" r:id="rId3" imgW="2730240" imgH="927000" progId="Equation.DSMT4">
              <p:embed/>
            </p:oleObj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785786" y="3357562"/>
            <a:ext cx="970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Zatem</a:t>
            </a:r>
            <a:endParaRPr lang="pl-PL" sz="2400" dirty="0"/>
          </a:p>
        </p:txBody>
      </p:sp>
      <p:graphicFrame>
        <p:nvGraphicFramePr>
          <p:cNvPr id="24580" name="Object 3"/>
          <p:cNvGraphicFramePr>
            <a:graphicFrameLocks noChangeAspect="1"/>
          </p:cNvGraphicFramePr>
          <p:nvPr/>
        </p:nvGraphicFramePr>
        <p:xfrm>
          <a:off x="1285875" y="3749688"/>
          <a:ext cx="6165850" cy="1536700"/>
        </p:xfrm>
        <a:graphic>
          <a:graphicData uri="http://schemas.openxmlformats.org/presentationml/2006/ole">
            <p:oleObj spid="_x0000_s24580" name="Equation" r:id="rId4" imgW="2730240" imgH="698400" progId="Equation.DSMT4">
              <p:embed/>
            </p:oleObj>
          </a:graphicData>
        </a:graphic>
      </p:graphicFrame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2285984" y="5576904"/>
          <a:ext cx="4367669" cy="923930"/>
        </p:xfrm>
        <a:graphic>
          <a:graphicData uri="http://schemas.openxmlformats.org/presentationml/2006/ole">
            <p:oleObj spid="_x0000_s24581" name="Equation" r:id="rId5" imgW="1981080" imgH="419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Opornik i pojemność połączone szeregowo</a:t>
            </a:r>
            <a:endParaRPr lang="pl-PL" dirty="0"/>
          </a:p>
        </p:txBody>
      </p:sp>
      <p:grpSp>
        <p:nvGrpSpPr>
          <p:cNvPr id="14" name="Grupa 13"/>
          <p:cNvGrpSpPr/>
          <p:nvPr/>
        </p:nvGrpSpPr>
        <p:grpSpPr>
          <a:xfrm>
            <a:off x="1915971" y="1477587"/>
            <a:ext cx="5115415" cy="3165859"/>
            <a:chOff x="1915971" y="1357298"/>
            <a:chExt cx="5115415" cy="3165859"/>
          </a:xfrm>
        </p:grpSpPr>
        <p:cxnSp>
          <p:nvCxnSpPr>
            <p:cNvPr id="5" name="Łącznik prosty ze strzałką 4"/>
            <p:cNvCxnSpPr/>
            <p:nvPr/>
          </p:nvCxnSpPr>
          <p:spPr>
            <a:xfrm>
              <a:off x="2071670" y="4000504"/>
              <a:ext cx="4714908" cy="1588"/>
            </a:xfrm>
            <a:prstGeom prst="straightConnector1">
              <a:avLst/>
            </a:prstGeom>
            <a:ln w="1905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Łącznik prosty ze strzałką 7"/>
            <p:cNvCxnSpPr/>
            <p:nvPr/>
          </p:nvCxnSpPr>
          <p:spPr>
            <a:xfrm rot="16200000" flipV="1">
              <a:off x="1133451" y="2990848"/>
              <a:ext cx="3009920" cy="9524"/>
            </a:xfrm>
            <a:prstGeom prst="straightConnector1">
              <a:avLst/>
            </a:prstGeom>
            <a:ln w="1905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pole tekstowe 10"/>
            <p:cNvSpPr txBox="1"/>
            <p:nvPr/>
          </p:nvSpPr>
          <p:spPr>
            <a:xfrm>
              <a:off x="1915971" y="1357298"/>
              <a:ext cx="58432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2400" dirty="0" smtClean="0"/>
                <a:t>-Z’’</a:t>
              </a:r>
              <a:endParaRPr lang="pl-PL" sz="2400" dirty="0"/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6618581" y="4061492"/>
              <a:ext cx="4128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2400" dirty="0" smtClean="0"/>
                <a:t>Z’</a:t>
              </a:r>
              <a:endParaRPr lang="pl-PL" sz="2400" dirty="0"/>
            </a:p>
          </p:txBody>
        </p:sp>
        <p:sp>
          <p:nvSpPr>
            <p:cNvPr id="13" name="Elipsa 12"/>
            <p:cNvSpPr/>
            <p:nvPr/>
          </p:nvSpPr>
          <p:spPr>
            <a:xfrm>
              <a:off x="4653983" y="3929066"/>
              <a:ext cx="142876" cy="142876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15" name="Łącznik prosty 14"/>
            <p:cNvCxnSpPr/>
            <p:nvPr/>
          </p:nvCxnSpPr>
          <p:spPr>
            <a:xfrm rot="5400000">
              <a:off x="3621235" y="2824975"/>
              <a:ext cx="2214578" cy="0"/>
            </a:xfrm>
            <a:prstGeom prst="line">
              <a:avLst/>
            </a:prstGeom>
            <a:ln w="349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Łącznik prosty ze strzałką 18"/>
            <p:cNvCxnSpPr/>
            <p:nvPr/>
          </p:nvCxnSpPr>
          <p:spPr>
            <a:xfrm rot="5400000">
              <a:off x="4857752" y="2571744"/>
              <a:ext cx="428628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pole tekstowe 19"/>
            <p:cNvSpPr txBox="1"/>
            <p:nvPr/>
          </p:nvSpPr>
          <p:spPr>
            <a:xfrm>
              <a:off x="5191380" y="2285992"/>
              <a:ext cx="37863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2200" dirty="0" smtClean="0">
                  <a:latin typeface="Symbol" pitchFamily="18" charset="2"/>
                </a:rPr>
                <a:t>w</a:t>
              </a:r>
              <a:endParaRPr lang="pl-PL" sz="2200" dirty="0">
                <a:latin typeface="Symbol" pitchFamily="18" charset="2"/>
              </a:endParaRPr>
            </a:p>
          </p:txBody>
        </p:sp>
        <p:sp>
          <p:nvSpPr>
            <p:cNvPr id="21" name="pole tekstowe 20"/>
            <p:cNvSpPr txBox="1"/>
            <p:nvPr/>
          </p:nvSpPr>
          <p:spPr>
            <a:xfrm>
              <a:off x="4563090" y="4038905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2400" dirty="0" smtClean="0">
                  <a:latin typeface="Times New Roman" pitchFamily="18" charset="0"/>
                  <a:cs typeface="Times New Roman" pitchFamily="18" charset="0"/>
                </a:rPr>
                <a:t>R</a:t>
              </a:r>
              <a:endParaRPr lang="pl-PL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2171700" y="5248275"/>
          <a:ext cx="4584700" cy="923925"/>
        </p:xfrm>
        <a:graphic>
          <a:graphicData uri="http://schemas.openxmlformats.org/presentationml/2006/ole">
            <p:oleObj spid="_x0000_s25602" name="Equation" r:id="rId3" imgW="2095200" imgH="419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/>
          <p:cNvSpPr>
            <a:spLocks noGrp="1"/>
          </p:cNvSpPr>
          <p:nvPr>
            <p:ph type="title"/>
          </p:nvPr>
        </p:nvSpPr>
        <p:spPr>
          <a:xfrm>
            <a:off x="457200" y="-64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Opornik i pojemność połączone równolegle</a:t>
            </a:r>
            <a:endParaRPr lang="pl-PL" dirty="0"/>
          </a:p>
        </p:txBody>
      </p:sp>
      <p:graphicFrame>
        <p:nvGraphicFramePr>
          <p:cNvPr id="26626" name="Object 3"/>
          <p:cNvGraphicFramePr>
            <a:graphicFrameLocks noChangeAspect="1"/>
          </p:cNvGraphicFramePr>
          <p:nvPr/>
        </p:nvGraphicFramePr>
        <p:xfrm>
          <a:off x="2324100" y="4697436"/>
          <a:ext cx="4432300" cy="2017712"/>
        </p:xfrm>
        <a:graphic>
          <a:graphicData uri="http://schemas.openxmlformats.org/presentationml/2006/ole">
            <p:oleObj spid="_x0000_s26626" name="Equation" r:id="rId3" imgW="1904760" imgH="863280" progId="Equation.DSMT4">
              <p:embed/>
            </p:oleObj>
          </a:graphicData>
        </a:graphic>
      </p:graphicFrame>
      <p:grpSp>
        <p:nvGrpSpPr>
          <p:cNvPr id="30" name="Grupa 29"/>
          <p:cNvGrpSpPr/>
          <p:nvPr/>
        </p:nvGrpSpPr>
        <p:grpSpPr>
          <a:xfrm>
            <a:off x="2071670" y="1385532"/>
            <a:ext cx="4595264" cy="2972162"/>
            <a:chOff x="2071670" y="1385532"/>
            <a:chExt cx="4595264" cy="2972162"/>
          </a:xfrm>
        </p:grpSpPr>
        <p:sp>
          <p:nvSpPr>
            <p:cNvPr id="14" name="pole tekstowe 13"/>
            <p:cNvSpPr txBox="1"/>
            <p:nvPr/>
          </p:nvSpPr>
          <p:spPr>
            <a:xfrm>
              <a:off x="4198440" y="1385532"/>
              <a:ext cx="42335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000" dirty="0" smtClean="0">
                  <a:latin typeface="Times New Roman" pitchFamily="18" charset="0"/>
                  <a:cs typeface="Times New Roman" pitchFamily="18" charset="0"/>
                </a:rPr>
                <a:t>R</a:t>
              </a:r>
              <a:endParaRPr lang="pl-PL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5" name="Łącznik prosty ze strzałką 4"/>
            <p:cNvCxnSpPr/>
            <p:nvPr/>
          </p:nvCxnSpPr>
          <p:spPr>
            <a:xfrm>
              <a:off x="2857065" y="1995987"/>
              <a:ext cx="625329" cy="2414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Łącznik prosty 5"/>
            <p:cNvCxnSpPr/>
            <p:nvPr/>
          </p:nvCxnSpPr>
          <p:spPr>
            <a:xfrm>
              <a:off x="3457903" y="1995987"/>
              <a:ext cx="471154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Prostokąt 6"/>
            <p:cNvSpPr/>
            <p:nvPr/>
          </p:nvSpPr>
          <p:spPr>
            <a:xfrm>
              <a:off x="3929056" y="1814444"/>
              <a:ext cx="928695" cy="340345"/>
            </a:xfrm>
            <a:prstGeom prst="rect">
              <a:avLst/>
            </a:prstGeom>
            <a:solidFill>
              <a:srgbClr val="FF323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8" name="Łącznik prosty 7"/>
            <p:cNvCxnSpPr/>
            <p:nvPr/>
          </p:nvCxnSpPr>
          <p:spPr>
            <a:xfrm rot="5400000">
              <a:off x="3988857" y="2873515"/>
              <a:ext cx="665986" cy="0"/>
            </a:xfrm>
            <a:prstGeom prst="line">
              <a:avLst/>
            </a:prstGeom>
            <a:ln w="317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Łącznik prosty 8"/>
            <p:cNvCxnSpPr/>
            <p:nvPr/>
          </p:nvCxnSpPr>
          <p:spPr>
            <a:xfrm rot="5400000">
              <a:off x="4191319" y="2873504"/>
              <a:ext cx="665986" cy="0"/>
            </a:xfrm>
            <a:prstGeom prst="line">
              <a:avLst/>
            </a:prstGeom>
            <a:ln w="317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Łącznik prosty 9"/>
            <p:cNvCxnSpPr/>
            <p:nvPr/>
          </p:nvCxnSpPr>
          <p:spPr>
            <a:xfrm>
              <a:off x="5434267" y="1995987"/>
              <a:ext cx="517704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Łącznik prosty ze strzałką 10"/>
            <p:cNvCxnSpPr/>
            <p:nvPr/>
          </p:nvCxnSpPr>
          <p:spPr>
            <a:xfrm>
              <a:off x="4857940" y="1995987"/>
              <a:ext cx="603238" cy="2414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pole tekstowe 14"/>
            <p:cNvSpPr txBox="1"/>
            <p:nvPr/>
          </p:nvSpPr>
          <p:spPr>
            <a:xfrm>
              <a:off x="4240688" y="3228592"/>
              <a:ext cx="42335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000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pl-PL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7" name="Łącznik prosty ze strzałką 16"/>
            <p:cNvCxnSpPr/>
            <p:nvPr/>
          </p:nvCxnSpPr>
          <p:spPr>
            <a:xfrm>
              <a:off x="2857488" y="2883600"/>
              <a:ext cx="625329" cy="2414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Łącznik prosty 19"/>
            <p:cNvCxnSpPr/>
            <p:nvPr/>
          </p:nvCxnSpPr>
          <p:spPr>
            <a:xfrm>
              <a:off x="5434079" y="2883600"/>
              <a:ext cx="517704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Łącznik prosty ze strzałką 20"/>
            <p:cNvCxnSpPr/>
            <p:nvPr/>
          </p:nvCxnSpPr>
          <p:spPr>
            <a:xfrm>
              <a:off x="4551232" y="2886014"/>
              <a:ext cx="921600" cy="1588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Łącznik prosty 28"/>
            <p:cNvCxnSpPr/>
            <p:nvPr/>
          </p:nvCxnSpPr>
          <p:spPr>
            <a:xfrm>
              <a:off x="3440920" y="2886014"/>
              <a:ext cx="864000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Łącznik prosty 31"/>
            <p:cNvCxnSpPr/>
            <p:nvPr/>
          </p:nvCxnSpPr>
          <p:spPr>
            <a:xfrm rot="5400000" flipH="1" flipV="1">
              <a:off x="2426616" y="2443726"/>
              <a:ext cx="885600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Łącznik prosty 36"/>
            <p:cNvCxnSpPr/>
            <p:nvPr/>
          </p:nvCxnSpPr>
          <p:spPr>
            <a:xfrm rot="5400000" flipH="1" flipV="1">
              <a:off x="5494474" y="2447190"/>
              <a:ext cx="885600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Łącznik prosty ze strzałką 37"/>
            <p:cNvCxnSpPr/>
            <p:nvPr/>
          </p:nvCxnSpPr>
          <p:spPr>
            <a:xfrm>
              <a:off x="2144574" y="2445458"/>
              <a:ext cx="720000" cy="2414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Łącznik prosty ze strzałką 38"/>
            <p:cNvCxnSpPr/>
            <p:nvPr/>
          </p:nvCxnSpPr>
          <p:spPr>
            <a:xfrm>
              <a:off x="5946934" y="2445458"/>
              <a:ext cx="720000" cy="2414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Łącznik prosty 46"/>
            <p:cNvCxnSpPr/>
            <p:nvPr/>
          </p:nvCxnSpPr>
          <p:spPr>
            <a:xfrm rot="5400000">
              <a:off x="1678761" y="3207485"/>
              <a:ext cx="1500198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Łącznik prosty 47"/>
            <p:cNvCxnSpPr/>
            <p:nvPr/>
          </p:nvCxnSpPr>
          <p:spPr>
            <a:xfrm rot="5400000">
              <a:off x="5536413" y="3207485"/>
              <a:ext cx="1500198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Łącznik prosty 48"/>
            <p:cNvCxnSpPr/>
            <p:nvPr/>
          </p:nvCxnSpPr>
          <p:spPr>
            <a:xfrm>
              <a:off x="2423574" y="3957584"/>
              <a:ext cx="3866400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pole tekstowe 52"/>
            <p:cNvSpPr txBox="1"/>
            <p:nvPr/>
          </p:nvSpPr>
          <p:spPr>
            <a:xfrm>
              <a:off x="4216927" y="3957584"/>
              <a:ext cx="60305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2000" dirty="0" smtClean="0">
                  <a:latin typeface="Times New Roman" pitchFamily="18" charset="0"/>
                  <a:cs typeface="Times New Roman" pitchFamily="18" charset="0"/>
                </a:rPr>
                <a:t>V(t</a:t>
              </a:r>
              <a:r>
                <a:rPr lang="pl-PL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pl-PL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pole tekstowe 25"/>
            <p:cNvSpPr txBox="1"/>
            <p:nvPr/>
          </p:nvSpPr>
          <p:spPr>
            <a:xfrm>
              <a:off x="2071670" y="1957320"/>
              <a:ext cx="5100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2000" dirty="0" smtClean="0">
                  <a:latin typeface="Times New Roman" pitchFamily="18" charset="0"/>
                  <a:cs typeface="Times New Roman" pitchFamily="18" charset="0"/>
                </a:rPr>
                <a:t>I(t)</a:t>
              </a:r>
              <a:endParaRPr lang="pl-PL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pole tekstowe 26"/>
            <p:cNvSpPr txBox="1"/>
            <p:nvPr/>
          </p:nvSpPr>
          <p:spPr>
            <a:xfrm>
              <a:off x="6129988" y="1969462"/>
              <a:ext cx="5100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2000" dirty="0" smtClean="0">
                  <a:latin typeface="Times New Roman" pitchFamily="18" charset="0"/>
                  <a:cs typeface="Times New Roman" pitchFamily="18" charset="0"/>
                </a:rPr>
                <a:t>I(t)</a:t>
              </a:r>
              <a:endParaRPr lang="pl-PL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pole tekstowe 30"/>
            <p:cNvSpPr txBox="1"/>
            <p:nvPr/>
          </p:nvSpPr>
          <p:spPr>
            <a:xfrm>
              <a:off x="2999458" y="1528692"/>
              <a:ext cx="572410" cy="380480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pl-PL" sz="2000" dirty="0" smtClean="0">
                  <a:latin typeface="Times New Roman" pitchFamily="18" charset="0"/>
                  <a:cs typeface="Times New Roman" pitchFamily="18" charset="0"/>
                </a:rPr>
                <a:t>I-I</a:t>
              </a:r>
              <a:r>
                <a:rPr lang="pl-PL" sz="2000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pl-PL" sz="20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pole tekstowe 32"/>
            <p:cNvSpPr txBox="1"/>
            <p:nvPr/>
          </p:nvSpPr>
          <p:spPr>
            <a:xfrm>
              <a:off x="3043600" y="2428868"/>
              <a:ext cx="572410" cy="380480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pl-PL" sz="2000" dirty="0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pl-PL" sz="2000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pl-PL" sz="20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Opornik i pojemność połączone równolegle</a:t>
            </a:r>
            <a:endParaRPr lang="pl-PL" dirty="0"/>
          </a:p>
        </p:txBody>
      </p:sp>
      <p:graphicFrame>
        <p:nvGraphicFramePr>
          <p:cNvPr id="27650" name="Object 3"/>
          <p:cNvGraphicFramePr>
            <a:graphicFrameLocks noChangeAspect="1"/>
          </p:cNvGraphicFramePr>
          <p:nvPr/>
        </p:nvGraphicFramePr>
        <p:xfrm>
          <a:off x="1600200" y="1643050"/>
          <a:ext cx="5880100" cy="1484313"/>
        </p:xfrm>
        <a:graphic>
          <a:graphicData uri="http://schemas.openxmlformats.org/presentationml/2006/ole">
            <p:oleObj spid="_x0000_s27650" name="Equation" r:id="rId3" imgW="2527200" imgH="634680" progId="Equation.DSMT4">
              <p:embed/>
            </p:oleObj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571472" y="3571876"/>
            <a:ext cx="173342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200" dirty="0" smtClean="0"/>
              <a:t>Otrzymujemy</a:t>
            </a:r>
            <a:endParaRPr lang="pl-PL" sz="2200" dirty="0"/>
          </a:p>
        </p:txBody>
      </p:sp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2116156" y="4292618"/>
          <a:ext cx="5170488" cy="1779588"/>
        </p:xfrm>
        <a:graphic>
          <a:graphicData uri="http://schemas.openxmlformats.org/presentationml/2006/ole">
            <p:oleObj spid="_x0000_s27651" name="Equation" r:id="rId4" imgW="2222280" imgH="7617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Opornik i pojemność połączone równolegle</a:t>
            </a:r>
            <a:endParaRPr lang="pl-PL" dirty="0"/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785786" y="2255849"/>
          <a:ext cx="7599363" cy="2744787"/>
        </p:xfrm>
        <a:graphic>
          <a:graphicData uri="http://schemas.openxmlformats.org/presentationml/2006/ole">
            <p:oleObj spid="_x0000_s28674" name="Equation" r:id="rId3" imgW="3251160" imgH="1168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393730" y="690563"/>
          <a:ext cx="8464550" cy="4235450"/>
        </p:xfrm>
        <a:graphic>
          <a:graphicData uri="http://schemas.openxmlformats.org/presentationml/2006/ole">
            <p:oleObj spid="_x0000_s29698" name="Equation" r:id="rId3" imgW="5867280" imgH="2920680" progId="Equation.DSMT4">
              <p:embed/>
            </p:oleObj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285720" y="71414"/>
            <a:ext cx="500124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200" dirty="0" smtClean="0"/>
              <a:t>Impedancja układu równoległego RC (c.d.)</a:t>
            </a:r>
            <a:endParaRPr lang="pl-PL" sz="2200" dirty="0"/>
          </a:p>
        </p:txBody>
      </p:sp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2786050" y="5534025"/>
          <a:ext cx="4746625" cy="939800"/>
        </p:xfrm>
        <a:graphic>
          <a:graphicData uri="http://schemas.openxmlformats.org/presentationml/2006/ole">
            <p:oleObj spid="_x0000_s29699" name="Equation" r:id="rId4" imgW="2374560" imgH="469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908050" y="5437209"/>
          <a:ext cx="7113588" cy="1063625"/>
        </p:xfrm>
        <a:graphic>
          <a:graphicData uri="http://schemas.openxmlformats.org/presentationml/2006/ole">
            <p:oleObj spid="_x0000_s30722" name="Equation" r:id="rId3" imgW="3251160" imgH="482400" progId="Equation.DSMT4">
              <p:embed/>
            </p:oleObj>
          </a:graphicData>
        </a:graphic>
      </p:graphicFrame>
      <p:sp>
        <p:nvSpPr>
          <p:cNvPr id="27" name="pole tekstowe 26"/>
          <p:cNvSpPr txBox="1"/>
          <p:nvPr/>
        </p:nvSpPr>
        <p:spPr>
          <a:xfrm>
            <a:off x="2024161" y="142852"/>
            <a:ext cx="511960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600" dirty="0" smtClean="0"/>
              <a:t>Impedancja układu równoległego RC</a:t>
            </a:r>
            <a:endParaRPr lang="pl-PL" sz="2600" dirty="0"/>
          </a:p>
        </p:txBody>
      </p:sp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4857752" y="1393816"/>
          <a:ext cx="4146550" cy="820738"/>
        </p:xfrm>
        <a:graphic>
          <a:graphicData uri="http://schemas.openxmlformats.org/presentationml/2006/ole">
            <p:oleObj spid="_x0000_s30723" name="Equation" r:id="rId4" imgW="2374560" imgH="469800" progId="Equation.DSMT4">
              <p:embed/>
            </p:oleObj>
          </a:graphicData>
        </a:graphic>
      </p:graphicFrame>
      <p:grpSp>
        <p:nvGrpSpPr>
          <p:cNvPr id="18" name="Grupa 17"/>
          <p:cNvGrpSpPr/>
          <p:nvPr/>
        </p:nvGrpSpPr>
        <p:grpSpPr>
          <a:xfrm>
            <a:off x="1071538" y="1142984"/>
            <a:ext cx="5115415" cy="3445215"/>
            <a:chOff x="1071538" y="1142984"/>
            <a:chExt cx="5115415" cy="3445215"/>
          </a:xfrm>
        </p:grpSpPr>
        <p:sp>
          <p:nvSpPr>
            <p:cNvPr id="14" name="Łuk 13"/>
            <p:cNvSpPr/>
            <p:nvPr/>
          </p:nvSpPr>
          <p:spPr>
            <a:xfrm>
              <a:off x="1812389" y="2873687"/>
              <a:ext cx="2071702" cy="1714512"/>
            </a:xfrm>
            <a:prstGeom prst="arc">
              <a:avLst>
                <a:gd name="adj1" fmla="val 10779369"/>
                <a:gd name="adj2" fmla="val 21550659"/>
              </a:avLst>
            </a:prstGeom>
            <a:ln w="349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grpSp>
          <p:nvGrpSpPr>
            <p:cNvPr id="30" name="Grupa 29"/>
            <p:cNvGrpSpPr/>
            <p:nvPr/>
          </p:nvGrpSpPr>
          <p:grpSpPr>
            <a:xfrm>
              <a:off x="1071538" y="1142984"/>
              <a:ext cx="5115415" cy="3165859"/>
              <a:chOff x="1071538" y="1142984"/>
              <a:chExt cx="5115415" cy="3165859"/>
            </a:xfrm>
          </p:grpSpPr>
          <p:cxnSp>
            <p:nvCxnSpPr>
              <p:cNvPr id="5" name="Łącznik prosty ze strzałką 4"/>
              <p:cNvCxnSpPr/>
              <p:nvPr/>
            </p:nvCxnSpPr>
            <p:spPr>
              <a:xfrm>
                <a:off x="1227237" y="3786190"/>
                <a:ext cx="4714908" cy="1588"/>
              </a:xfrm>
              <a:prstGeom prst="straightConnector1">
                <a:avLst/>
              </a:prstGeom>
              <a:ln w="1905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Łącznik prosty ze strzałką 7"/>
              <p:cNvCxnSpPr/>
              <p:nvPr/>
            </p:nvCxnSpPr>
            <p:spPr>
              <a:xfrm rot="16200000" flipV="1">
                <a:off x="289018" y="2776534"/>
                <a:ext cx="3009920" cy="9524"/>
              </a:xfrm>
              <a:prstGeom prst="straightConnector1">
                <a:avLst/>
              </a:prstGeom>
              <a:ln w="1905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pole tekstowe 10"/>
              <p:cNvSpPr txBox="1"/>
              <p:nvPr/>
            </p:nvSpPr>
            <p:spPr>
              <a:xfrm>
                <a:off x="1071538" y="1142984"/>
                <a:ext cx="5843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l-PL" sz="2400" dirty="0" smtClean="0"/>
                  <a:t>-Z’’</a:t>
                </a:r>
                <a:endParaRPr lang="pl-PL" sz="2400" dirty="0"/>
              </a:p>
            </p:txBody>
          </p:sp>
          <p:sp>
            <p:nvSpPr>
              <p:cNvPr id="12" name="pole tekstowe 11"/>
              <p:cNvSpPr txBox="1"/>
              <p:nvPr/>
            </p:nvSpPr>
            <p:spPr>
              <a:xfrm>
                <a:off x="5774148" y="3847178"/>
                <a:ext cx="4128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l-PL" sz="2400" dirty="0" smtClean="0"/>
                  <a:t>Z’</a:t>
                </a:r>
                <a:endParaRPr lang="pl-PL" sz="2400" dirty="0"/>
              </a:p>
            </p:txBody>
          </p:sp>
          <p:sp>
            <p:nvSpPr>
              <p:cNvPr id="13" name="Elipsa 12"/>
              <p:cNvSpPr/>
              <p:nvPr/>
            </p:nvSpPr>
            <p:spPr>
              <a:xfrm>
                <a:off x="3809550" y="3714752"/>
                <a:ext cx="142876" cy="14287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cxnSp>
            <p:nvCxnSpPr>
              <p:cNvPr id="19" name="Łącznik prosty ze strzałką 18"/>
              <p:cNvCxnSpPr/>
              <p:nvPr/>
            </p:nvCxnSpPr>
            <p:spPr>
              <a:xfrm rot="10800000">
                <a:off x="2584559" y="2730905"/>
                <a:ext cx="500066" cy="1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pole tekstowe 19"/>
              <p:cNvSpPr txBox="1"/>
              <p:nvPr/>
            </p:nvSpPr>
            <p:spPr>
              <a:xfrm>
                <a:off x="2626125" y="2258452"/>
                <a:ext cx="378630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l-PL" sz="2200" dirty="0" smtClean="0">
                    <a:latin typeface="Symbol" pitchFamily="18" charset="2"/>
                  </a:rPr>
                  <a:t>w</a:t>
                </a:r>
                <a:endParaRPr lang="pl-PL" sz="2200" dirty="0">
                  <a:latin typeface="Symbol" pitchFamily="18" charset="2"/>
                </a:endParaRPr>
              </a:p>
            </p:txBody>
          </p:sp>
          <p:sp>
            <p:nvSpPr>
              <p:cNvPr id="21" name="pole tekstowe 20"/>
              <p:cNvSpPr txBox="1"/>
              <p:nvPr/>
            </p:nvSpPr>
            <p:spPr>
              <a:xfrm>
                <a:off x="3718657" y="3824591"/>
                <a:ext cx="38985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l-PL" sz="2400" dirty="0" smtClean="0">
                    <a:latin typeface="Times New Roman" pitchFamily="18" charset="0"/>
                    <a:cs typeface="Times New Roman" pitchFamily="18" charset="0"/>
                  </a:rPr>
                  <a:t>R</a:t>
                </a:r>
                <a:endParaRPr lang="pl-PL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2" name="Elipsa 21"/>
              <p:cNvSpPr/>
              <p:nvPr/>
            </p:nvSpPr>
            <p:spPr>
              <a:xfrm>
                <a:off x="1733059" y="3719525"/>
                <a:ext cx="142876" cy="14287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28" name="pole tekstowe 27"/>
              <p:cNvSpPr txBox="1"/>
              <p:nvPr/>
            </p:nvSpPr>
            <p:spPr>
              <a:xfrm>
                <a:off x="2595406" y="3827134"/>
                <a:ext cx="64294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l-PL" sz="2400" dirty="0" smtClean="0">
                    <a:latin typeface="Times New Roman" pitchFamily="18" charset="0"/>
                    <a:cs typeface="Times New Roman" pitchFamily="18" charset="0"/>
                  </a:rPr>
                  <a:t>R/2</a:t>
                </a:r>
                <a:endParaRPr lang="pl-PL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9" name="Elipsa 28"/>
              <p:cNvSpPr/>
              <p:nvPr/>
            </p:nvSpPr>
            <p:spPr>
              <a:xfrm>
                <a:off x="2810576" y="3748872"/>
                <a:ext cx="72000" cy="720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Impedancja  </a:t>
            </a:r>
            <a:r>
              <a:rPr lang="pl-PL" dirty="0" err="1" smtClean="0"/>
              <a:t>Warburga</a:t>
            </a:r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357158" y="2000240"/>
            <a:ext cx="828680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200" dirty="0" smtClean="0"/>
              <a:t>Klasyczna impedancja </a:t>
            </a:r>
            <a:r>
              <a:rPr lang="pl-PL" sz="2200" dirty="0" err="1" smtClean="0"/>
              <a:t>Warburga</a:t>
            </a:r>
            <a:r>
              <a:rPr lang="pl-PL" sz="2200" dirty="0" smtClean="0"/>
              <a:t> wyprowadzana jest dla układu dwóch dyfundujących jonów, które ulegają reakcji </a:t>
            </a:r>
            <a:r>
              <a:rPr lang="pl-PL" sz="2200" dirty="0" err="1" smtClean="0"/>
              <a:t>redoks</a:t>
            </a:r>
            <a:r>
              <a:rPr lang="pl-PL" sz="2200" dirty="0" smtClean="0"/>
              <a:t> na powierzchni elektrody. Nie uwzględnia się  pozostałych efektów (</a:t>
            </a:r>
            <a:r>
              <a:rPr lang="pl-PL" sz="2200" dirty="0" err="1" smtClean="0"/>
              <a:t>adsorbcji</a:t>
            </a:r>
            <a:r>
              <a:rPr lang="pl-PL" sz="2200" dirty="0" smtClean="0"/>
              <a:t>, konwekcji, migracji pod wpływem pola elektrycznego, nieidealności układu). Jedynym bodźcem powodującym ruch jonów jest gradient stężenia, czyli pierwsze prawo Ficka w układzie o geometrii liniowej. Ponadto opis zakład, że układ jest pół-nieskończony (to istotnie ułatwia uzyskanie postaci analitycznej na impedancję).</a:t>
            </a:r>
            <a:endParaRPr lang="pl-PL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42910" y="986553"/>
            <a:ext cx="800102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 smtClean="0"/>
              <a:t>Podstawowa idea jest następująca:</a:t>
            </a:r>
          </a:p>
          <a:p>
            <a:endParaRPr lang="pl-PL" sz="3200" dirty="0" smtClean="0"/>
          </a:p>
          <a:p>
            <a:pPr algn="just"/>
            <a:r>
              <a:rPr lang="pl-PL" sz="3200" dirty="0" smtClean="0"/>
              <a:t>Układ elektrochemiczny zaburzamy potencjałem lub prądem i rejestrujemy odpowiedź. Analizując zależność pomiędzy sygnałem zaburzającym a odpowiedzią możemy uzyskać wiele informacji o układzie</a:t>
            </a:r>
            <a:endParaRPr lang="pl-PL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upa 18"/>
          <p:cNvGrpSpPr/>
          <p:nvPr/>
        </p:nvGrpSpPr>
        <p:grpSpPr>
          <a:xfrm>
            <a:off x="915962" y="142852"/>
            <a:ext cx="7370814" cy="2008201"/>
            <a:chOff x="428596" y="928670"/>
            <a:chExt cx="7370814" cy="2008201"/>
          </a:xfrm>
        </p:grpSpPr>
        <p:sp>
          <p:nvSpPr>
            <p:cNvPr id="5" name="Prostokąt 4"/>
            <p:cNvSpPr/>
            <p:nvPr/>
          </p:nvSpPr>
          <p:spPr>
            <a:xfrm>
              <a:off x="428596" y="936607"/>
              <a:ext cx="1366847" cy="2000264"/>
            </a:xfrm>
            <a:prstGeom prst="rect">
              <a:avLst/>
            </a:prstGeom>
            <a:solidFill>
              <a:schemeClr val="bg1">
                <a:lumMod val="75000"/>
                <a:lumOff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i="1" dirty="0" smtClean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pl-PL" sz="2000" i="1" dirty="0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pl-PL" sz="2000" dirty="0" smtClean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pl-PL" sz="2000" i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pl-PL" sz="20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pl-PL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Prostokąt 6"/>
            <p:cNvSpPr/>
            <p:nvPr/>
          </p:nvSpPr>
          <p:spPr>
            <a:xfrm>
              <a:off x="1785918" y="928670"/>
              <a:ext cx="4857784" cy="2000264"/>
            </a:xfrm>
            <a:prstGeom prst="rect">
              <a:avLst/>
            </a:prstGeom>
            <a:gradFill>
              <a:gsLst>
                <a:gs pos="0">
                  <a:srgbClr val="92D05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0"/>
            </a:gra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/>
            </a:p>
          </p:txBody>
        </p:sp>
        <p:cxnSp>
          <p:nvCxnSpPr>
            <p:cNvPr id="3" name="Łącznik prosty ze strzałką 2"/>
            <p:cNvCxnSpPr/>
            <p:nvPr/>
          </p:nvCxnSpPr>
          <p:spPr>
            <a:xfrm>
              <a:off x="441296" y="2927346"/>
              <a:ext cx="7358114" cy="1588"/>
            </a:xfrm>
            <a:prstGeom prst="straightConnector1">
              <a:avLst/>
            </a:prstGeom>
            <a:ln w="1905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Łącznik prosty ze strzałką 9"/>
            <p:cNvCxnSpPr/>
            <p:nvPr/>
          </p:nvCxnSpPr>
          <p:spPr>
            <a:xfrm>
              <a:off x="857224" y="1714488"/>
              <a:ext cx="642942" cy="15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Łącznik prosty ze strzałką 11"/>
            <p:cNvCxnSpPr/>
            <p:nvPr/>
          </p:nvCxnSpPr>
          <p:spPr>
            <a:xfrm rot="10800000">
              <a:off x="1974832" y="1571612"/>
              <a:ext cx="1143008" cy="1588"/>
            </a:xfrm>
            <a:prstGeom prst="straightConnector1">
              <a:avLst/>
            </a:prstGeom>
            <a:ln w="158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Łącznik prosty ze strzałką 13"/>
            <p:cNvCxnSpPr/>
            <p:nvPr/>
          </p:nvCxnSpPr>
          <p:spPr>
            <a:xfrm>
              <a:off x="2000232" y="1857364"/>
              <a:ext cx="1143008" cy="1588"/>
            </a:xfrm>
            <a:prstGeom prst="straightConnector1">
              <a:avLst/>
            </a:prstGeom>
            <a:ln w="158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Łuk 14"/>
            <p:cNvSpPr/>
            <p:nvPr/>
          </p:nvSpPr>
          <p:spPr>
            <a:xfrm rot="10800000">
              <a:off x="1824019" y="1571612"/>
              <a:ext cx="285752" cy="285752"/>
            </a:xfrm>
            <a:prstGeom prst="arc">
              <a:avLst>
                <a:gd name="adj1" fmla="val 16200000"/>
                <a:gd name="adj2" fmla="val 5010991"/>
              </a:avLst>
            </a:prstGeom>
            <a:ln w="15875"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6" name="pole tekstowe 15"/>
            <p:cNvSpPr txBox="1"/>
            <p:nvPr/>
          </p:nvSpPr>
          <p:spPr>
            <a:xfrm>
              <a:off x="3643306" y="1357298"/>
              <a:ext cx="17145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pl-PL" sz="2000" baseline="-25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O</a:t>
              </a:r>
              <a:r>
                <a:rPr lang="pl-PL" sz="2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pl-PL" sz="2000" i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x,t</a:t>
              </a:r>
              <a:r>
                <a:rPr lang="pl-PL" sz="2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), C</a:t>
              </a:r>
              <a:r>
                <a:rPr lang="pl-PL" sz="2000" baseline="-25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pl-PL" sz="2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pl-PL" sz="2000" i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x,t</a:t>
              </a:r>
              <a:r>
                <a:rPr lang="pl-PL" sz="2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endParaRPr lang="pl-PL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7" name="Obiekt 16"/>
            <p:cNvGraphicFramePr>
              <a:graphicFrameLocks noChangeAspect="1"/>
            </p:cNvGraphicFramePr>
            <p:nvPr/>
          </p:nvGraphicFramePr>
          <p:xfrm>
            <a:off x="1857375" y="1914525"/>
            <a:ext cx="1087438" cy="288925"/>
          </p:xfrm>
          <a:graphic>
            <a:graphicData uri="http://schemas.openxmlformats.org/presentationml/2006/ole">
              <p:oleObj spid="_x0000_s31746" name="Equation" r:id="rId3" imgW="863280" imgH="228600" progId="Equation.DSMT4">
                <p:embed/>
              </p:oleObj>
            </a:graphicData>
          </a:graphic>
        </p:graphicFrame>
        <p:sp>
          <p:nvSpPr>
            <p:cNvPr id="18" name="pole tekstowe 17"/>
            <p:cNvSpPr txBox="1"/>
            <p:nvPr/>
          </p:nvSpPr>
          <p:spPr>
            <a:xfrm>
              <a:off x="7215206" y="2500306"/>
              <a:ext cx="29848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2000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endParaRPr lang="pl-PL" sz="20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1790700" y="2857496"/>
          <a:ext cx="5434013" cy="733425"/>
        </p:xfrm>
        <a:graphic>
          <a:graphicData uri="http://schemas.openxmlformats.org/presentationml/2006/ole">
            <p:oleObj spid="_x0000_s31747" name="Equation" r:id="rId4" imgW="3111480" imgH="419040" progId="Equation.DSMT4">
              <p:embed/>
            </p:oleObj>
          </a:graphicData>
        </a:graphic>
      </p:graphicFrame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1076325" y="5214950"/>
          <a:ext cx="6529388" cy="1130300"/>
        </p:xfrm>
        <a:graphic>
          <a:graphicData uri="http://schemas.openxmlformats.org/presentationml/2006/ole">
            <p:oleObj spid="_x0000_s31748" name="Equation" r:id="rId5" imgW="3746160" imgH="647640" progId="Equation.DSMT4">
              <p:embed/>
            </p:oleObj>
          </a:graphicData>
        </a:graphic>
      </p:graphicFrame>
      <p:sp>
        <p:nvSpPr>
          <p:cNvPr id="20" name="pole tekstowe 19"/>
          <p:cNvSpPr txBox="1"/>
          <p:nvPr/>
        </p:nvSpPr>
        <p:spPr>
          <a:xfrm>
            <a:off x="2680659" y="2426609"/>
            <a:ext cx="310578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200" dirty="0" smtClean="0"/>
              <a:t>Równania (II prawo Ficka)</a:t>
            </a:r>
            <a:endParaRPr lang="pl-PL" sz="2200" dirty="0"/>
          </a:p>
        </p:txBody>
      </p:sp>
      <p:graphicFrame>
        <p:nvGraphicFramePr>
          <p:cNvPr id="31750" name="Object 6"/>
          <p:cNvGraphicFramePr>
            <a:graphicFrameLocks noChangeAspect="1"/>
          </p:cNvGraphicFramePr>
          <p:nvPr/>
        </p:nvGraphicFramePr>
        <p:xfrm>
          <a:off x="2189163" y="4080554"/>
          <a:ext cx="4768850" cy="422275"/>
        </p:xfrm>
        <a:graphic>
          <a:graphicData uri="http://schemas.openxmlformats.org/presentationml/2006/ole">
            <p:oleObj spid="_x0000_s31750" name="Equation" r:id="rId6" imgW="2730240" imgH="241200" progId="Equation.DSMT4">
              <p:embed/>
            </p:oleObj>
          </a:graphicData>
        </a:graphic>
      </p:graphicFrame>
      <p:sp>
        <p:nvSpPr>
          <p:cNvPr id="21" name="pole tekstowe 20"/>
          <p:cNvSpPr txBox="1"/>
          <p:nvPr/>
        </p:nvSpPr>
        <p:spPr>
          <a:xfrm>
            <a:off x="3000466" y="3714752"/>
            <a:ext cx="257166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200" dirty="0" smtClean="0"/>
              <a:t>Warunki początkowe</a:t>
            </a:r>
            <a:endParaRPr lang="pl-PL" sz="2200" dirty="0"/>
          </a:p>
        </p:txBody>
      </p:sp>
      <p:sp>
        <p:nvSpPr>
          <p:cNvPr id="22" name="pole tekstowe 21"/>
          <p:cNvSpPr txBox="1"/>
          <p:nvPr/>
        </p:nvSpPr>
        <p:spPr>
          <a:xfrm>
            <a:off x="3152866" y="4786322"/>
            <a:ext cx="232223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200" dirty="0" smtClean="0"/>
              <a:t>Warunki brzegowe</a:t>
            </a:r>
            <a:endParaRPr lang="pl-PL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2392363" y="1143000"/>
          <a:ext cx="4652962" cy="1917700"/>
        </p:xfrm>
        <a:graphic>
          <a:graphicData uri="http://schemas.openxmlformats.org/presentationml/2006/ole">
            <p:oleObj spid="_x0000_s33794" name="Equation" r:id="rId3" imgW="2590560" imgH="1066680" progId="Equation.DSMT4">
              <p:embed/>
            </p:oleObj>
          </a:graphicData>
        </a:graphic>
      </p:graphicFrame>
      <p:sp>
        <p:nvSpPr>
          <p:cNvPr id="7" name="pole tekstowe 6"/>
          <p:cNvSpPr txBox="1"/>
          <p:nvPr/>
        </p:nvSpPr>
        <p:spPr>
          <a:xfrm>
            <a:off x="571472" y="142852"/>
            <a:ext cx="82867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Zagadnienie pomocnicze – dyfuzje pół-nieskończona zmieszanymi warunkami brzegowymi</a:t>
            </a:r>
            <a:endParaRPr lang="pl-PL" sz="2400" dirty="0"/>
          </a:p>
        </p:txBody>
      </p:sp>
      <p:sp>
        <p:nvSpPr>
          <p:cNvPr id="9" name="Prostokąt 8"/>
          <p:cNvSpPr/>
          <p:nvPr/>
        </p:nvSpPr>
        <p:spPr>
          <a:xfrm>
            <a:off x="500034" y="3857628"/>
            <a:ext cx="2068527" cy="2000264"/>
          </a:xfrm>
          <a:prstGeom prst="rect">
            <a:avLst/>
          </a:prstGeom>
          <a:solidFill>
            <a:srgbClr val="B4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l-PL" sz="22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l-PL" sz="22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pl-PL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2559036" y="3849691"/>
            <a:ext cx="5227674" cy="2000264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0"/>
          </a:gra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cxnSp>
        <p:nvCxnSpPr>
          <p:cNvPr id="11" name="Łącznik prosty ze strzałką 10"/>
          <p:cNvCxnSpPr/>
          <p:nvPr/>
        </p:nvCxnSpPr>
        <p:spPr>
          <a:xfrm flipV="1">
            <a:off x="0" y="5849955"/>
            <a:ext cx="8572528" cy="7937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/>
          <p:nvPr/>
        </p:nvCxnSpPr>
        <p:spPr>
          <a:xfrm>
            <a:off x="1630342" y="4635509"/>
            <a:ext cx="642942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 rot="10800000">
            <a:off x="2747950" y="4641857"/>
            <a:ext cx="1143008" cy="158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ole tekstowe 15"/>
          <p:cNvSpPr txBox="1"/>
          <p:nvPr/>
        </p:nvSpPr>
        <p:spPr>
          <a:xfrm>
            <a:off x="3857620" y="4024602"/>
            <a:ext cx="9413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c(</a:t>
            </a:r>
            <a:r>
              <a:rPr lang="pl-PL" sz="22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x,t</a:t>
            </a:r>
            <a:r>
              <a:rPr lang="pl-PL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pl-PL" sz="2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pole tekstowe 17"/>
          <p:cNvSpPr txBox="1"/>
          <p:nvPr/>
        </p:nvSpPr>
        <p:spPr>
          <a:xfrm>
            <a:off x="7988324" y="5421327"/>
            <a:ext cx="2984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pl-PL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pole tekstowe 19"/>
          <p:cNvSpPr txBox="1"/>
          <p:nvPr/>
        </p:nvSpPr>
        <p:spPr>
          <a:xfrm>
            <a:off x="2357422" y="5886410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pl-PL" sz="2000" i="1" dirty="0" smtClean="0">
                <a:latin typeface="Times New Roman" pitchFamily="18" charset="0"/>
                <a:cs typeface="Times New Roman" pitchFamily="18" charset="0"/>
              </a:rPr>
              <a:t>=0</a:t>
            </a:r>
            <a:endParaRPr lang="pl-PL" sz="20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2" name="Obiekt 21"/>
          <p:cNvGraphicFramePr>
            <a:graphicFrameLocks noChangeAspect="1"/>
          </p:cNvGraphicFramePr>
          <p:nvPr/>
        </p:nvGraphicFramePr>
        <p:xfrm>
          <a:off x="5786446" y="4000504"/>
          <a:ext cx="1993900" cy="457200"/>
        </p:xfrm>
        <a:graphic>
          <a:graphicData uri="http://schemas.openxmlformats.org/presentationml/2006/ole">
            <p:oleObj spid="_x0000_s33798" name="Equation" r:id="rId4" imgW="1054080" imgH="241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41" name="Object 5"/>
          <p:cNvGraphicFramePr>
            <a:graphicFrameLocks noChangeAspect="1"/>
          </p:cNvGraphicFramePr>
          <p:nvPr/>
        </p:nvGraphicFramePr>
        <p:xfrm>
          <a:off x="3643306" y="737534"/>
          <a:ext cx="2090830" cy="834078"/>
        </p:xfrm>
        <a:graphic>
          <a:graphicData uri="http://schemas.openxmlformats.org/presentationml/2006/ole">
            <p:oleObj spid="_x0000_s39941" name="Equation" r:id="rId3" imgW="1180800" imgH="469800" progId="Equation.DSMT4">
              <p:embed/>
            </p:oleObj>
          </a:graphicData>
        </a:graphic>
      </p:graphicFrame>
      <p:graphicFrame>
        <p:nvGraphicFramePr>
          <p:cNvPr id="39942" name="Object 6"/>
          <p:cNvGraphicFramePr>
            <a:graphicFrameLocks noChangeAspect="1"/>
          </p:cNvGraphicFramePr>
          <p:nvPr/>
        </p:nvGraphicFramePr>
        <p:xfrm>
          <a:off x="1044601" y="2624160"/>
          <a:ext cx="7313613" cy="4019550"/>
        </p:xfrm>
        <a:graphic>
          <a:graphicData uri="http://schemas.openxmlformats.org/presentationml/2006/ole">
            <p:oleObj spid="_x0000_s39942" name="Equation" r:id="rId4" imgW="4889160" imgH="2679480" progId="Equation.DSMT4">
              <p:embed/>
            </p:oleObj>
          </a:graphicData>
        </a:graphic>
      </p:graphicFrame>
      <p:sp>
        <p:nvSpPr>
          <p:cNvPr id="11" name="pole tekstowe 10"/>
          <p:cNvSpPr txBox="1"/>
          <p:nvPr/>
        </p:nvSpPr>
        <p:spPr>
          <a:xfrm>
            <a:off x="928662" y="2100196"/>
            <a:ext cx="3926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 smtClean="0"/>
              <a:t>Przykładowe transformaty </a:t>
            </a:r>
            <a:r>
              <a:rPr lang="pl-PL" sz="2000" dirty="0" err="1" smtClean="0"/>
              <a:t>Laplace’a</a:t>
            </a:r>
            <a:endParaRPr lang="pl-PL" sz="2000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2809270" y="79037"/>
            <a:ext cx="36494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dirty="0" smtClean="0"/>
              <a:t>Transformacja </a:t>
            </a:r>
            <a:r>
              <a:rPr lang="pl-PL" sz="2800" dirty="0" err="1" smtClean="0"/>
              <a:t>Laplace’a</a:t>
            </a:r>
            <a:endParaRPr 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85721" y="142852"/>
            <a:ext cx="864399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dirty="0" smtClean="0"/>
              <a:t>Dlaczego jest wygodna do rozwiązywania równań różniczkowych liniowych?</a:t>
            </a:r>
          </a:p>
          <a:p>
            <a:r>
              <a:rPr lang="pl-PL" sz="2200" dirty="0" smtClean="0"/>
              <a:t>Policzmy jak się ma transformata </a:t>
            </a:r>
            <a:r>
              <a:rPr lang="pl-PL" sz="2200" dirty="0" err="1" smtClean="0"/>
              <a:t>Laplace’a</a:t>
            </a:r>
            <a:r>
              <a:rPr lang="pl-PL" sz="2200" dirty="0" smtClean="0"/>
              <a:t> pochodnej f’(t) danej funkcji f(t) do transformaty samej funkcji.</a:t>
            </a:r>
            <a:endParaRPr lang="pl-PL" sz="2200" dirty="0"/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1714480" y="1928802"/>
          <a:ext cx="5732463" cy="1711325"/>
        </p:xfrm>
        <a:graphic>
          <a:graphicData uri="http://schemas.openxmlformats.org/presentationml/2006/ole">
            <p:oleObj spid="_x0000_s41986" name="Equation" r:id="rId3" imgW="3238200" imgH="965160" progId="Equation.DSMT4">
              <p:embed/>
            </p:oleObj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357158" y="3929066"/>
            <a:ext cx="87154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Zatem transformacja pochodnej sprowadza się do operacji mnożenia (mówimy, że różniczkowaniu odpowiada mnożenie)</a:t>
            </a:r>
            <a:endParaRPr lang="pl-PL" sz="2000" dirty="0"/>
          </a:p>
        </p:txBody>
      </p:sp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2714612" y="5072074"/>
          <a:ext cx="3457481" cy="1143008"/>
        </p:xfrm>
        <a:graphic>
          <a:graphicData uri="http://schemas.openxmlformats.org/presentationml/2006/ole">
            <p:oleObj spid="_x0000_s41987" name="Equation" r:id="rId4" imgW="1307880" imgH="431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071538" y="-24"/>
            <a:ext cx="132145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600" dirty="0" smtClean="0"/>
              <a:t>Przykład</a:t>
            </a:r>
            <a:endParaRPr lang="pl-PL" sz="2600" dirty="0"/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2792413" y="500042"/>
          <a:ext cx="3575050" cy="809625"/>
        </p:xfrm>
        <a:graphic>
          <a:graphicData uri="http://schemas.openxmlformats.org/presentationml/2006/ole">
            <p:oleObj spid="_x0000_s43010" name="Equation" r:id="rId3" imgW="2019240" imgH="457200" progId="Equation.DSMT4">
              <p:embed/>
            </p:oleObj>
          </a:graphicData>
        </a:graphic>
      </p:graphicFrame>
      <p:sp>
        <p:nvSpPr>
          <p:cNvPr id="4" name="pole tekstowe 3"/>
          <p:cNvSpPr txBox="1"/>
          <p:nvPr/>
        </p:nvSpPr>
        <p:spPr>
          <a:xfrm>
            <a:off x="1142976" y="1500174"/>
            <a:ext cx="4982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Dokonujemy transformacji równania i otrzymujemy</a:t>
            </a:r>
            <a:endParaRPr lang="pl-PL" dirty="0"/>
          </a:p>
        </p:txBody>
      </p:sp>
      <p:graphicFrame>
        <p:nvGraphicFramePr>
          <p:cNvPr id="43011" name="Object 3"/>
          <p:cNvGraphicFramePr>
            <a:graphicFrameLocks noChangeAspect="1"/>
          </p:cNvGraphicFramePr>
          <p:nvPr/>
        </p:nvGraphicFramePr>
        <p:xfrm>
          <a:off x="2647950" y="2071678"/>
          <a:ext cx="3709988" cy="2654300"/>
        </p:xfrm>
        <a:graphic>
          <a:graphicData uri="http://schemas.openxmlformats.org/presentationml/2006/ole">
            <p:oleObj spid="_x0000_s43011" name="Equation" r:id="rId4" imgW="2095200" imgH="1498320" progId="Equation.DSMT4">
              <p:embed/>
            </p:oleObj>
          </a:graphicData>
        </a:graphic>
      </p:graphicFrame>
      <p:graphicFrame>
        <p:nvGraphicFramePr>
          <p:cNvPr id="43012" name="Object 4"/>
          <p:cNvGraphicFramePr>
            <a:graphicFrameLocks noChangeAspect="1"/>
          </p:cNvGraphicFramePr>
          <p:nvPr/>
        </p:nvGraphicFramePr>
        <p:xfrm>
          <a:off x="657225" y="5715016"/>
          <a:ext cx="7689850" cy="696913"/>
        </p:xfrm>
        <a:graphic>
          <a:graphicData uri="http://schemas.openxmlformats.org/presentationml/2006/ole">
            <p:oleObj spid="_x0000_s43012" name="Equation" r:id="rId5" imgW="4343400" imgH="393480" progId="Equation.DSMT4">
              <p:embed/>
            </p:oleObj>
          </a:graphicData>
        </a:graphic>
      </p:graphicFrame>
      <p:sp>
        <p:nvSpPr>
          <p:cNvPr id="7" name="pole tekstowe 6"/>
          <p:cNvSpPr txBox="1"/>
          <p:nvPr/>
        </p:nvSpPr>
        <p:spPr>
          <a:xfrm>
            <a:off x="1071538" y="5000636"/>
            <a:ext cx="5935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Dokonując transformacji odwrotnej otrzymujemy rozwiązanie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428596" y="2928934"/>
            <a:ext cx="813947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200" dirty="0" smtClean="0"/>
              <a:t>Rozwiązanie wyrażone przy pomocy transformacji </a:t>
            </a:r>
            <a:r>
              <a:rPr lang="pl-PL" sz="2200" dirty="0" err="1" smtClean="0"/>
              <a:t>Laplace’a</a:t>
            </a:r>
            <a:r>
              <a:rPr lang="pl-PL" sz="2200" dirty="0" smtClean="0"/>
              <a:t> ma postać</a:t>
            </a:r>
            <a:endParaRPr lang="pl-PL" sz="2200" dirty="0"/>
          </a:p>
        </p:txBody>
      </p:sp>
      <p:graphicFrame>
        <p:nvGraphicFramePr>
          <p:cNvPr id="3" name="Object 3"/>
          <p:cNvGraphicFramePr>
            <a:graphicFrameLocks noChangeAspect="1"/>
          </p:cNvGraphicFramePr>
          <p:nvPr/>
        </p:nvGraphicFramePr>
        <p:xfrm>
          <a:off x="2786050" y="3805253"/>
          <a:ext cx="3246437" cy="798513"/>
        </p:xfrm>
        <a:graphic>
          <a:graphicData uri="http://schemas.openxmlformats.org/presentationml/2006/ole">
            <p:oleObj spid="_x0000_s40962" name="Equation" r:id="rId3" imgW="2171520" imgH="533160" progId="Equation.DSMT4">
              <p:embed/>
            </p:oleObj>
          </a:graphicData>
        </a:graphic>
      </p:graphicFrame>
      <p:sp>
        <p:nvSpPr>
          <p:cNvPr id="4" name="pole tekstowe 3"/>
          <p:cNvSpPr txBox="1"/>
          <p:nvPr/>
        </p:nvSpPr>
        <p:spPr>
          <a:xfrm>
            <a:off x="571472" y="4876823"/>
            <a:ext cx="20143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200" dirty="0" smtClean="0"/>
              <a:t>W szczególności</a:t>
            </a:r>
            <a:endParaRPr lang="pl-PL" sz="22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065463" y="5454669"/>
          <a:ext cx="2828925" cy="760413"/>
        </p:xfrm>
        <a:graphic>
          <a:graphicData uri="http://schemas.openxmlformats.org/presentationml/2006/ole">
            <p:oleObj spid="_x0000_s40963" name="Equation" r:id="rId4" imgW="1892160" imgH="507960" progId="Equation.DSMT4">
              <p:embed/>
            </p:oleObj>
          </a:graphicData>
        </a:graphic>
      </p:graphicFrame>
      <p:graphicFrame>
        <p:nvGraphicFramePr>
          <p:cNvPr id="40964" name="Object 4"/>
          <p:cNvGraphicFramePr>
            <a:graphicFrameLocks noChangeAspect="1"/>
          </p:cNvGraphicFramePr>
          <p:nvPr/>
        </p:nvGraphicFramePr>
        <p:xfrm>
          <a:off x="1903413" y="428604"/>
          <a:ext cx="5632450" cy="1941512"/>
        </p:xfrm>
        <a:graphic>
          <a:graphicData uri="http://schemas.openxmlformats.org/presentationml/2006/ole">
            <p:oleObj spid="_x0000_s40964" name="Equation" r:id="rId5" imgW="3136680" imgH="1079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3000364" y="1500174"/>
          <a:ext cx="2828925" cy="760413"/>
        </p:xfrm>
        <a:graphic>
          <a:graphicData uri="http://schemas.openxmlformats.org/presentationml/2006/ole">
            <p:oleObj spid="_x0000_s34818" name="Equation" r:id="rId3" imgW="1892160" imgH="507960" progId="Equation.DSMT4">
              <p:embed/>
            </p:oleObj>
          </a:graphicData>
        </a:graphic>
      </p:graphicFrame>
      <p:sp>
        <p:nvSpPr>
          <p:cNvPr id="4" name="pole tekstowe 3"/>
          <p:cNvSpPr txBox="1"/>
          <p:nvPr/>
        </p:nvSpPr>
        <p:spPr>
          <a:xfrm>
            <a:off x="1000100" y="714356"/>
            <a:ext cx="47356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200" dirty="0" smtClean="0"/>
              <a:t>Gdy podstawimy f(t)=f</a:t>
            </a:r>
            <a:r>
              <a:rPr lang="pl-PL" sz="2200" baseline="-25000" dirty="0" smtClean="0"/>
              <a:t>0</a:t>
            </a:r>
            <a:r>
              <a:rPr lang="pl-PL" sz="2200" dirty="0" smtClean="0"/>
              <a:t>sin(</a:t>
            </a:r>
            <a:r>
              <a:rPr lang="pl-PL" sz="2200" dirty="0" smtClean="0">
                <a:latin typeface="Symbol" pitchFamily="18" charset="2"/>
              </a:rPr>
              <a:t>w</a:t>
            </a:r>
            <a:r>
              <a:rPr lang="pl-PL" sz="2200" dirty="0" smtClean="0"/>
              <a:t>t) do wzoru</a:t>
            </a:r>
            <a:endParaRPr lang="pl-PL" sz="22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1142976" y="2571744"/>
            <a:ext cx="177875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200" dirty="0" smtClean="0"/>
              <a:t>to otrzymamy</a:t>
            </a:r>
            <a:endParaRPr lang="pl-PL" sz="2200" dirty="0"/>
          </a:p>
        </p:txBody>
      </p:sp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2835275" y="3286125"/>
          <a:ext cx="3303588" cy="722313"/>
        </p:xfrm>
        <a:graphic>
          <a:graphicData uri="http://schemas.openxmlformats.org/presentationml/2006/ole">
            <p:oleObj spid="_x0000_s34819" name="Equation" r:id="rId4" imgW="2209680" imgH="482400" progId="Equation.DSMT4">
              <p:embed/>
            </p:oleObj>
          </a:graphicData>
        </a:graphic>
      </p:graphicFrame>
      <p:sp>
        <p:nvSpPr>
          <p:cNvPr id="7" name="pole tekstowe 6"/>
          <p:cNvSpPr txBox="1"/>
          <p:nvPr/>
        </p:nvSpPr>
        <p:spPr>
          <a:xfrm>
            <a:off x="1000100" y="4429132"/>
            <a:ext cx="66947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200" dirty="0" smtClean="0"/>
              <a:t>czyli</a:t>
            </a:r>
            <a:endParaRPr lang="pl-PL" sz="2200" dirty="0"/>
          </a:p>
        </p:txBody>
      </p:sp>
      <p:graphicFrame>
        <p:nvGraphicFramePr>
          <p:cNvPr id="34820" name="Object 4"/>
          <p:cNvGraphicFramePr>
            <a:graphicFrameLocks noChangeAspect="1"/>
          </p:cNvGraphicFramePr>
          <p:nvPr/>
        </p:nvGraphicFramePr>
        <p:xfrm>
          <a:off x="1476375" y="5259388"/>
          <a:ext cx="5922963" cy="760412"/>
        </p:xfrm>
        <a:graphic>
          <a:graphicData uri="http://schemas.openxmlformats.org/presentationml/2006/ole">
            <p:oleObj spid="_x0000_s34820" name="Equation" r:id="rId5" imgW="3962160" imgH="5079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1522413" y="1357298"/>
          <a:ext cx="5734050" cy="760413"/>
        </p:xfrm>
        <a:graphic>
          <a:graphicData uri="http://schemas.openxmlformats.org/presentationml/2006/ole">
            <p:oleObj spid="_x0000_s36866" name="Equation" r:id="rId3" imgW="3835080" imgH="507960" progId="Equation.DSMT4">
              <p:embed/>
            </p:oleObj>
          </a:graphicData>
        </a:graphic>
      </p:graphicFrame>
      <p:sp>
        <p:nvSpPr>
          <p:cNvPr id="3" name="pole tekstowe 2"/>
          <p:cNvSpPr txBox="1"/>
          <p:nvPr/>
        </p:nvSpPr>
        <p:spPr>
          <a:xfrm>
            <a:off x="571472" y="642918"/>
            <a:ext cx="588494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200" dirty="0" smtClean="0"/>
              <a:t>Stosując zamianę zmiennych </a:t>
            </a:r>
            <a:r>
              <a:rPr lang="pl-PL" sz="2200" dirty="0" err="1" smtClean="0">
                <a:latin typeface="Symbol" pitchFamily="18" charset="2"/>
              </a:rPr>
              <a:t>wt</a:t>
            </a:r>
            <a:r>
              <a:rPr lang="pl-PL" sz="2200" dirty="0" err="1" smtClean="0">
                <a:latin typeface="Calibri"/>
              </a:rPr>
              <a:t>↔</a:t>
            </a:r>
            <a:r>
              <a:rPr lang="pl-PL" sz="2200" dirty="0" err="1" smtClean="0">
                <a:latin typeface="Symbol" pitchFamily="18" charset="2"/>
              </a:rPr>
              <a:t>t</a:t>
            </a:r>
            <a:r>
              <a:rPr lang="pl-PL" sz="2200" dirty="0" smtClean="0"/>
              <a:t> otrzymujemy</a:t>
            </a:r>
            <a:endParaRPr lang="pl-PL" sz="2200" dirty="0"/>
          </a:p>
        </p:txBody>
      </p:sp>
      <p:sp>
        <p:nvSpPr>
          <p:cNvPr id="4" name="pole tekstowe 3"/>
          <p:cNvSpPr txBox="1"/>
          <p:nvPr/>
        </p:nvSpPr>
        <p:spPr>
          <a:xfrm>
            <a:off x="571472" y="2786058"/>
            <a:ext cx="232595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200" dirty="0" smtClean="0"/>
              <a:t>Można pokazać, że</a:t>
            </a:r>
            <a:endParaRPr lang="pl-PL" sz="2200" dirty="0"/>
          </a:p>
        </p:txBody>
      </p:sp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2733675" y="3500438"/>
          <a:ext cx="3265488" cy="722313"/>
        </p:xfrm>
        <a:graphic>
          <a:graphicData uri="http://schemas.openxmlformats.org/presentationml/2006/ole">
            <p:oleObj spid="_x0000_s36867" name="Equation" r:id="rId4" imgW="2184120" imgH="482400" progId="Equation.DSMT4">
              <p:embed/>
            </p:oleObj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571472" y="4572008"/>
            <a:ext cx="76186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 smtClean="0"/>
              <a:t>co oznacza, że dla „dużych t” stężenie c(0,t) stabilizuje się wg zależności</a:t>
            </a:r>
            <a:endParaRPr lang="pl-PL" sz="2000" dirty="0"/>
          </a:p>
        </p:txBody>
      </p:sp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1473200" y="5430838"/>
          <a:ext cx="6075363" cy="665162"/>
        </p:xfrm>
        <a:graphic>
          <a:graphicData uri="http://schemas.openxmlformats.org/presentationml/2006/ole">
            <p:oleObj spid="_x0000_s36868" name="Equation" r:id="rId5" imgW="4063680" imgH="4442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500034" y="642918"/>
            <a:ext cx="84296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dirty="0" smtClean="0"/>
              <a:t>Rozwiązując podobnie problem z dwoma jonami, O i R, uzyskujemy ostatecznie następujące wyrażenie na potencjał elektrody zaburzonej prądem harmonicznym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I(t)=I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sin(</a:t>
            </a:r>
            <a:r>
              <a:rPr lang="pl-PL" sz="2000" dirty="0" smtClean="0">
                <a:latin typeface="Symbol" pitchFamily="18" charset="2"/>
                <a:cs typeface="Times New Roman" pitchFamily="18" charset="0"/>
              </a:rPr>
              <a:t>w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t)</a:t>
            </a:r>
            <a:r>
              <a:rPr lang="pl-PL" sz="2000" dirty="0" smtClean="0"/>
              <a:t>:</a:t>
            </a:r>
            <a:endParaRPr lang="pl-PL" sz="2000" dirty="0"/>
          </a:p>
        </p:txBody>
      </p:sp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2414588" y="1928813"/>
          <a:ext cx="4294187" cy="954087"/>
        </p:xfrm>
        <a:graphic>
          <a:graphicData uri="http://schemas.openxmlformats.org/presentationml/2006/ole">
            <p:oleObj spid="_x0000_s37890" name="Equation" r:id="rId3" imgW="2692080" imgH="596880" progId="Equation.DSMT4">
              <p:embed/>
            </p:oleObj>
          </a:graphicData>
        </a:graphic>
      </p:graphicFrame>
      <p:sp>
        <p:nvSpPr>
          <p:cNvPr id="4" name="pole tekstowe 3"/>
          <p:cNvSpPr txBox="1"/>
          <p:nvPr/>
        </p:nvSpPr>
        <p:spPr>
          <a:xfrm>
            <a:off x="642910" y="3071810"/>
            <a:ext cx="7257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 smtClean="0"/>
              <a:t>gdzie</a:t>
            </a:r>
            <a:endParaRPr lang="pl-PL" sz="2000" dirty="0"/>
          </a:p>
        </p:txBody>
      </p:sp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2589213" y="3571875"/>
          <a:ext cx="3865562" cy="852488"/>
        </p:xfrm>
        <a:graphic>
          <a:graphicData uri="http://schemas.openxmlformats.org/presentationml/2006/ole">
            <p:oleObj spid="_x0000_s37891" name="Equation" r:id="rId4" imgW="2425680" imgH="533160" progId="Equation.DSMT4">
              <p:embed/>
            </p:oleObj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500034" y="4857760"/>
            <a:ext cx="68358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 smtClean="0"/>
              <a:t>Impedancję </a:t>
            </a:r>
            <a:r>
              <a:rPr lang="pl-PL" sz="2000" dirty="0" err="1" smtClean="0"/>
              <a:t>Warburga</a:t>
            </a:r>
            <a:r>
              <a:rPr lang="pl-PL" sz="2000" dirty="0" smtClean="0"/>
              <a:t>, Z</a:t>
            </a:r>
            <a:r>
              <a:rPr lang="pl-PL" sz="2000" baseline="-25000" dirty="0" smtClean="0"/>
              <a:t>W</a:t>
            </a:r>
            <a:r>
              <a:rPr lang="pl-PL" sz="2000" dirty="0" smtClean="0"/>
              <a:t>(</a:t>
            </a:r>
            <a:r>
              <a:rPr lang="pl-PL" sz="2000" dirty="0" smtClean="0">
                <a:latin typeface="Symbol" pitchFamily="18" charset="2"/>
              </a:rPr>
              <a:t>w</a:t>
            </a:r>
            <a:r>
              <a:rPr lang="pl-PL" sz="2000" dirty="0" smtClean="0"/>
              <a:t>), możemy teraz opisać następująco</a:t>
            </a:r>
            <a:endParaRPr lang="pl-PL" sz="2000" dirty="0"/>
          </a:p>
        </p:txBody>
      </p:sp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3203575" y="5643563"/>
          <a:ext cx="2667000" cy="668337"/>
        </p:xfrm>
        <a:graphic>
          <a:graphicData uri="http://schemas.openxmlformats.org/presentationml/2006/ole">
            <p:oleObj spid="_x0000_s37892" name="Equation" r:id="rId5" imgW="1676160" imgH="419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338639" y="500042"/>
            <a:ext cx="68052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dirty="0" smtClean="0"/>
              <a:t>Graficzna reprezentacja impedancji </a:t>
            </a:r>
            <a:r>
              <a:rPr lang="pl-PL" sz="2800" dirty="0" err="1" smtClean="0"/>
              <a:t>Warburga</a:t>
            </a:r>
            <a:endParaRPr lang="pl-PL" sz="2800" dirty="0"/>
          </a:p>
        </p:txBody>
      </p:sp>
      <p:cxnSp>
        <p:nvCxnSpPr>
          <p:cNvPr id="4" name="Łącznik prosty ze strzałką 3"/>
          <p:cNvCxnSpPr/>
          <p:nvPr/>
        </p:nvCxnSpPr>
        <p:spPr>
          <a:xfrm>
            <a:off x="1643042" y="4214818"/>
            <a:ext cx="4500594" cy="1588"/>
          </a:xfrm>
          <a:prstGeom prst="straightConnector1">
            <a:avLst/>
          </a:prstGeom>
          <a:ln w="2222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 rot="5400000" flipH="1" flipV="1">
            <a:off x="1107257" y="3536157"/>
            <a:ext cx="3214710" cy="1588"/>
          </a:xfrm>
          <a:prstGeom prst="straightConnector1">
            <a:avLst/>
          </a:prstGeom>
          <a:ln w="2222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10"/>
          <p:cNvCxnSpPr/>
          <p:nvPr/>
        </p:nvCxnSpPr>
        <p:spPr>
          <a:xfrm flipV="1">
            <a:off x="2714612" y="2143116"/>
            <a:ext cx="2214578" cy="2071702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3143240" y="5643563"/>
          <a:ext cx="2667000" cy="668337"/>
        </p:xfrm>
        <a:graphic>
          <a:graphicData uri="http://schemas.openxmlformats.org/presentationml/2006/ole">
            <p:oleObj spid="_x0000_s38914" name="Equation" r:id="rId3" imgW="1676160" imgH="419040" progId="Equation.DSMT4">
              <p:embed/>
            </p:oleObj>
          </a:graphicData>
        </a:graphic>
      </p:graphicFrame>
      <p:sp>
        <p:nvSpPr>
          <p:cNvPr id="14" name="pole tekstowe 13"/>
          <p:cNvSpPr txBox="1"/>
          <p:nvPr/>
        </p:nvSpPr>
        <p:spPr>
          <a:xfrm>
            <a:off x="6002981" y="4286256"/>
            <a:ext cx="4128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Z’</a:t>
            </a:r>
            <a:endParaRPr lang="pl-PL" sz="2400" dirty="0"/>
          </a:p>
        </p:txBody>
      </p:sp>
      <p:sp>
        <p:nvSpPr>
          <p:cNvPr id="15" name="pole tekstowe 14"/>
          <p:cNvSpPr txBox="1"/>
          <p:nvPr/>
        </p:nvSpPr>
        <p:spPr>
          <a:xfrm>
            <a:off x="1857356" y="1857364"/>
            <a:ext cx="5843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-Z’’</a:t>
            </a:r>
            <a:endParaRPr lang="pl-PL" sz="2400" dirty="0"/>
          </a:p>
        </p:txBody>
      </p:sp>
      <p:cxnSp>
        <p:nvCxnSpPr>
          <p:cNvPr id="17" name="Łącznik prosty ze strzałką 16"/>
          <p:cNvCxnSpPr/>
          <p:nvPr/>
        </p:nvCxnSpPr>
        <p:spPr>
          <a:xfrm rot="10800000" flipV="1">
            <a:off x="4143372" y="2857496"/>
            <a:ext cx="448216" cy="41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ole tekstowe 21"/>
          <p:cNvSpPr txBox="1"/>
          <p:nvPr/>
        </p:nvSpPr>
        <p:spPr>
          <a:xfrm>
            <a:off x="4286248" y="2928934"/>
            <a:ext cx="360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 smtClean="0">
                <a:latin typeface="Symbol" pitchFamily="18" charset="2"/>
              </a:rPr>
              <a:t>w</a:t>
            </a:r>
            <a:endParaRPr lang="pl-PL" sz="2000" dirty="0">
              <a:latin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Układ, zaburzenie i odpowiedź</a:t>
            </a:r>
            <a:endParaRPr lang="pl-PL" dirty="0"/>
          </a:p>
        </p:txBody>
      </p:sp>
      <p:grpSp>
        <p:nvGrpSpPr>
          <p:cNvPr id="7" name="Grupa 6"/>
          <p:cNvGrpSpPr/>
          <p:nvPr/>
        </p:nvGrpSpPr>
        <p:grpSpPr>
          <a:xfrm>
            <a:off x="1027810" y="2357430"/>
            <a:ext cx="7042489" cy="1643074"/>
            <a:chOff x="1027810" y="2357430"/>
            <a:chExt cx="7042489" cy="1643074"/>
          </a:xfrm>
        </p:grpSpPr>
        <p:sp>
          <p:nvSpPr>
            <p:cNvPr id="3" name="Prostokąt 2"/>
            <p:cNvSpPr/>
            <p:nvPr/>
          </p:nvSpPr>
          <p:spPr>
            <a:xfrm>
              <a:off x="3327681" y="2357430"/>
              <a:ext cx="2428892" cy="1643074"/>
            </a:xfrm>
            <a:prstGeom prst="rect">
              <a:avLst/>
            </a:prstGeom>
            <a:solidFill>
              <a:schemeClr val="bg1"/>
            </a:solidFill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3000" b="1" dirty="0" smtClean="0"/>
                <a:t>Układ, </a:t>
              </a:r>
              <a:r>
                <a:rPr lang="pl-PL" sz="3000" b="1" i="1" dirty="0" smtClean="0"/>
                <a:t>S</a:t>
              </a:r>
              <a:endParaRPr lang="pl-PL" sz="3000" b="1" i="1" dirty="0"/>
            </a:p>
          </p:txBody>
        </p:sp>
        <p:sp>
          <p:nvSpPr>
            <p:cNvPr id="4" name="Strzałka w prawo 3"/>
            <p:cNvSpPr/>
            <p:nvPr/>
          </p:nvSpPr>
          <p:spPr>
            <a:xfrm>
              <a:off x="1027810" y="2714620"/>
              <a:ext cx="2286016" cy="857256"/>
            </a:xfrm>
            <a:prstGeom prst="right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2000" dirty="0" smtClean="0">
                  <a:solidFill>
                    <a:schemeClr val="bg1"/>
                  </a:solidFill>
                </a:rPr>
                <a:t>Zaburzenie, </a:t>
              </a:r>
              <a:r>
                <a:rPr lang="pl-PL" sz="2000" b="1" dirty="0" smtClean="0">
                  <a:solidFill>
                    <a:schemeClr val="bg1"/>
                  </a:solidFill>
                </a:rPr>
                <a:t>V(t)</a:t>
              </a:r>
              <a:endParaRPr lang="pl-PL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Strzałka w prawo 4"/>
            <p:cNvSpPr/>
            <p:nvPr/>
          </p:nvSpPr>
          <p:spPr>
            <a:xfrm>
              <a:off x="5784283" y="2714620"/>
              <a:ext cx="2286016" cy="857256"/>
            </a:xfrm>
            <a:prstGeom prst="right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2000" dirty="0" smtClean="0">
                  <a:solidFill>
                    <a:schemeClr val="bg1"/>
                  </a:solidFill>
                </a:rPr>
                <a:t>Odpowiedź, </a:t>
              </a:r>
              <a:r>
                <a:rPr lang="pl-PL" sz="2000" b="1" dirty="0">
                  <a:solidFill>
                    <a:schemeClr val="bg1"/>
                  </a:solidFill>
                </a:rPr>
                <a:t>I</a:t>
              </a:r>
              <a:r>
                <a:rPr lang="pl-PL" sz="2000" b="1" dirty="0" smtClean="0">
                  <a:solidFill>
                    <a:schemeClr val="bg1"/>
                  </a:solidFill>
                </a:rPr>
                <a:t>(t)</a:t>
              </a:r>
              <a:endParaRPr lang="pl-PL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6" name="pole tekstowe 5"/>
          <p:cNvSpPr txBox="1"/>
          <p:nvPr/>
        </p:nvSpPr>
        <p:spPr>
          <a:xfrm>
            <a:off x="428596" y="4714884"/>
            <a:ext cx="85011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400" dirty="0" smtClean="0"/>
              <a:t>W tym przypadku zaburzamy potencjałem </a:t>
            </a:r>
            <a:r>
              <a:rPr lang="pl-PL" sz="2400" b="1" dirty="0" smtClean="0"/>
              <a:t>V(t)</a:t>
            </a:r>
            <a:r>
              <a:rPr lang="pl-PL" sz="2400" dirty="0" smtClean="0"/>
              <a:t>, a mierzymy odpowiedź prądową </a:t>
            </a:r>
            <a:r>
              <a:rPr lang="pl-PL" sz="2400" b="1" dirty="0" smtClean="0"/>
              <a:t>I(t)</a:t>
            </a:r>
            <a:r>
              <a:rPr lang="pl-PL" sz="2400" dirty="0" smtClean="0"/>
              <a:t>. Można robić na odwrót: zaburzać prądem </a:t>
            </a:r>
            <a:r>
              <a:rPr lang="pl-PL" sz="2400" b="1" dirty="0" smtClean="0"/>
              <a:t>I(t)</a:t>
            </a:r>
            <a:r>
              <a:rPr lang="pl-PL" sz="2400" dirty="0" smtClean="0"/>
              <a:t> i mierzyć odpowiedź  potencjałową </a:t>
            </a:r>
            <a:r>
              <a:rPr lang="pl-PL" sz="2400" b="1" dirty="0" smtClean="0"/>
              <a:t>V(t)</a:t>
            </a:r>
            <a:r>
              <a:rPr lang="pl-PL" sz="2400" dirty="0" smtClean="0"/>
              <a:t>.</a:t>
            </a: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Łuk 14"/>
          <p:cNvSpPr/>
          <p:nvPr/>
        </p:nvSpPr>
        <p:spPr>
          <a:xfrm>
            <a:off x="2857488" y="3857628"/>
            <a:ext cx="2071702" cy="1714512"/>
          </a:xfrm>
          <a:prstGeom prst="arc">
            <a:avLst>
              <a:gd name="adj1" fmla="val 10643598"/>
              <a:gd name="adj2" fmla="val 20057456"/>
            </a:avLst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7" name="Łącznik prosty ze strzałką 16"/>
          <p:cNvCxnSpPr/>
          <p:nvPr/>
        </p:nvCxnSpPr>
        <p:spPr>
          <a:xfrm>
            <a:off x="1227237" y="4770131"/>
            <a:ext cx="6988101" cy="16191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Łącznik prosty ze strzałką 17"/>
          <p:cNvCxnSpPr/>
          <p:nvPr/>
        </p:nvCxnSpPr>
        <p:spPr>
          <a:xfrm rot="16200000" flipV="1">
            <a:off x="289018" y="3760475"/>
            <a:ext cx="3009920" cy="9524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ole tekstowe 18"/>
          <p:cNvSpPr txBox="1"/>
          <p:nvPr/>
        </p:nvSpPr>
        <p:spPr>
          <a:xfrm>
            <a:off x="1071538" y="2126925"/>
            <a:ext cx="5843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-Z’’</a:t>
            </a:r>
            <a:endParaRPr lang="pl-PL" sz="2400" dirty="0"/>
          </a:p>
        </p:txBody>
      </p:sp>
      <p:sp>
        <p:nvSpPr>
          <p:cNvPr id="20" name="pole tekstowe 19"/>
          <p:cNvSpPr txBox="1"/>
          <p:nvPr/>
        </p:nvSpPr>
        <p:spPr>
          <a:xfrm>
            <a:off x="7945409" y="4831119"/>
            <a:ext cx="4128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Z’</a:t>
            </a:r>
            <a:endParaRPr lang="pl-PL" sz="2400" dirty="0"/>
          </a:p>
        </p:txBody>
      </p:sp>
      <p:sp>
        <p:nvSpPr>
          <p:cNvPr id="21" name="Elipsa 20"/>
          <p:cNvSpPr/>
          <p:nvPr/>
        </p:nvSpPr>
        <p:spPr>
          <a:xfrm>
            <a:off x="5041572" y="4714884"/>
            <a:ext cx="142876" cy="142876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2" name="Łącznik prosty ze strzałką 21"/>
          <p:cNvCxnSpPr/>
          <p:nvPr/>
        </p:nvCxnSpPr>
        <p:spPr>
          <a:xfrm rot="10800000">
            <a:off x="3643306" y="3500438"/>
            <a:ext cx="500066" cy="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ole tekstowe 22"/>
          <p:cNvSpPr txBox="1"/>
          <p:nvPr/>
        </p:nvSpPr>
        <p:spPr>
          <a:xfrm>
            <a:off x="3714744" y="3000372"/>
            <a:ext cx="3786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200" dirty="0" smtClean="0">
                <a:latin typeface="Symbol" pitchFamily="18" charset="2"/>
              </a:rPr>
              <a:t>w</a:t>
            </a:r>
            <a:endParaRPr lang="pl-PL" sz="2200" dirty="0">
              <a:latin typeface="Symbol" pitchFamily="18" charset="2"/>
            </a:endParaRPr>
          </a:p>
        </p:txBody>
      </p:sp>
      <p:sp>
        <p:nvSpPr>
          <p:cNvPr id="25" name="Elipsa 24"/>
          <p:cNvSpPr/>
          <p:nvPr/>
        </p:nvSpPr>
        <p:spPr>
          <a:xfrm>
            <a:off x="2786050" y="4703466"/>
            <a:ext cx="142876" cy="142876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6" name="pole tekstowe 25"/>
          <p:cNvSpPr txBox="1"/>
          <p:nvPr/>
        </p:nvSpPr>
        <p:spPr>
          <a:xfrm>
            <a:off x="3214678" y="4857760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pl-PL" sz="2400" baseline="-25000" dirty="0" err="1" smtClean="0">
                <a:latin typeface="Symbol" pitchFamily="18" charset="2"/>
                <a:cs typeface="Times New Roman" pitchFamily="18" charset="0"/>
              </a:rPr>
              <a:t>W</a:t>
            </a:r>
            <a:r>
              <a:rPr lang="pl-PL" sz="2400" dirty="0" err="1" smtClean="0">
                <a:latin typeface="Times New Roman" pitchFamily="18" charset="0"/>
                <a:cs typeface="Times New Roman" pitchFamily="18" charset="0"/>
              </a:rPr>
              <a:t>+R</a:t>
            </a:r>
            <a:r>
              <a:rPr lang="pl-PL" sz="2400" baseline="-25000" dirty="0" err="1" smtClean="0">
                <a:latin typeface="Times New Roman" pitchFamily="18" charset="0"/>
                <a:cs typeface="Times New Roman" pitchFamily="18" charset="0"/>
              </a:rPr>
              <a:t>ct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/2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Elipsa 26"/>
          <p:cNvSpPr/>
          <p:nvPr/>
        </p:nvSpPr>
        <p:spPr>
          <a:xfrm>
            <a:off x="3785620" y="4742180"/>
            <a:ext cx="72000" cy="72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8" name="pole tekstowe 27"/>
          <p:cNvSpPr txBox="1"/>
          <p:nvPr/>
        </p:nvSpPr>
        <p:spPr>
          <a:xfrm>
            <a:off x="500034" y="357166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Widmo impedancyjne typowego układu elektrochemicznego (np. membrana płaska w której powstaje potencjał elektryczny).</a:t>
            </a:r>
            <a:endParaRPr lang="pl-PL" sz="2400" dirty="0"/>
          </a:p>
        </p:txBody>
      </p:sp>
      <p:sp>
        <p:nvSpPr>
          <p:cNvPr id="30" name="Łuk 29"/>
          <p:cNvSpPr/>
          <p:nvPr/>
        </p:nvSpPr>
        <p:spPr>
          <a:xfrm rot="10800000">
            <a:off x="4759019" y="3915418"/>
            <a:ext cx="714380" cy="571504"/>
          </a:xfrm>
          <a:prstGeom prst="arc">
            <a:avLst>
              <a:gd name="adj1" fmla="val 12093086"/>
              <a:gd name="adj2" fmla="val 21221981"/>
            </a:avLst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32" name="Łącznik prosty 31"/>
          <p:cNvCxnSpPr/>
          <p:nvPr/>
        </p:nvCxnSpPr>
        <p:spPr>
          <a:xfrm rot="5400000" flipH="1" flipV="1">
            <a:off x="5322099" y="3093881"/>
            <a:ext cx="1357322" cy="1143008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pole tekstowe 33"/>
          <p:cNvSpPr txBox="1"/>
          <p:nvPr/>
        </p:nvSpPr>
        <p:spPr>
          <a:xfrm>
            <a:off x="4701228" y="4860958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pl-PL" sz="2400" baseline="-25000" dirty="0" err="1" smtClean="0">
                <a:latin typeface="Symbol" pitchFamily="18" charset="2"/>
                <a:cs typeface="Times New Roman" pitchFamily="18" charset="0"/>
              </a:rPr>
              <a:t>W</a:t>
            </a:r>
            <a:r>
              <a:rPr lang="pl-PL" sz="2400" dirty="0" err="1" smtClean="0">
                <a:latin typeface="Times New Roman" pitchFamily="18" charset="0"/>
                <a:cs typeface="Times New Roman" pitchFamily="18" charset="0"/>
              </a:rPr>
              <a:t>+R</a:t>
            </a:r>
            <a:r>
              <a:rPr lang="pl-PL" sz="2400" baseline="-25000" dirty="0" err="1" smtClean="0">
                <a:latin typeface="Times New Roman" pitchFamily="18" charset="0"/>
                <a:cs typeface="Times New Roman" pitchFamily="18" charset="0"/>
              </a:rPr>
              <a:t>ct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6" name="Łącznik prosty 35"/>
          <p:cNvCxnSpPr/>
          <p:nvPr/>
        </p:nvCxnSpPr>
        <p:spPr>
          <a:xfrm rot="5400000">
            <a:off x="3500430" y="3500438"/>
            <a:ext cx="2571768" cy="0"/>
          </a:xfrm>
          <a:prstGeom prst="line">
            <a:avLst/>
          </a:prstGeom>
          <a:ln w="1905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Łącznik prosty 37"/>
          <p:cNvCxnSpPr/>
          <p:nvPr/>
        </p:nvCxnSpPr>
        <p:spPr>
          <a:xfrm rot="5400000">
            <a:off x="4214810" y="3500438"/>
            <a:ext cx="2571768" cy="0"/>
          </a:xfrm>
          <a:prstGeom prst="line">
            <a:avLst/>
          </a:prstGeom>
          <a:ln w="1905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pole tekstowe 38"/>
          <p:cNvSpPr txBox="1"/>
          <p:nvPr/>
        </p:nvSpPr>
        <p:spPr>
          <a:xfrm>
            <a:off x="2143108" y="2214554"/>
            <a:ext cx="21393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Proces kontrolowany</a:t>
            </a:r>
          </a:p>
          <a:p>
            <a:r>
              <a:rPr lang="pl-PL" dirty="0" smtClean="0"/>
              <a:t>kinetyką</a:t>
            </a:r>
            <a:endParaRPr lang="pl-PL" dirty="0"/>
          </a:p>
        </p:txBody>
      </p:sp>
      <p:sp>
        <p:nvSpPr>
          <p:cNvPr id="40" name="pole tekstowe 39"/>
          <p:cNvSpPr txBox="1"/>
          <p:nvPr/>
        </p:nvSpPr>
        <p:spPr>
          <a:xfrm>
            <a:off x="5857884" y="2143116"/>
            <a:ext cx="28016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Proces kontrolowany</a:t>
            </a:r>
            <a:endParaRPr lang="pl-PL" dirty="0" smtClean="0"/>
          </a:p>
          <a:p>
            <a:r>
              <a:rPr lang="pl-PL" dirty="0" smtClean="0"/>
              <a:t>Transportem (tutaj: dyfuzją)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357158" y="1178842"/>
            <a:ext cx="850109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600" dirty="0" smtClean="0"/>
              <a:t>Ponieważ analizowanie sygnałów i odpowiedzi w „</a:t>
            </a:r>
            <a:r>
              <a:rPr lang="pl-PL" sz="2600" i="1" dirty="0" smtClean="0"/>
              <a:t>przestrzeni czasowej</a:t>
            </a:r>
            <a:r>
              <a:rPr lang="pl-PL" sz="2600" dirty="0" smtClean="0"/>
              <a:t>”, tzn. używanie funkcji, które zależą od czasu (</a:t>
            </a:r>
            <a:r>
              <a:rPr lang="pl-PL" sz="2600" dirty="0" err="1" smtClean="0"/>
              <a:t>V=V</a:t>
            </a:r>
            <a:r>
              <a:rPr lang="pl-PL" sz="2600" dirty="0" smtClean="0"/>
              <a:t>(t), </a:t>
            </a:r>
            <a:r>
              <a:rPr lang="pl-PL" sz="2600" dirty="0" err="1" smtClean="0"/>
              <a:t>I=I</a:t>
            </a:r>
            <a:r>
              <a:rPr lang="pl-PL" sz="2600" dirty="0" smtClean="0"/>
              <a:t>(t)) nie zawsze jest wygodne, więc w metodach impedancyjnych dokonujemy pewnej </a:t>
            </a:r>
            <a:r>
              <a:rPr lang="pl-PL" sz="2600" i="1" dirty="0" smtClean="0"/>
              <a:t>transformacji</a:t>
            </a:r>
            <a:r>
              <a:rPr lang="pl-PL" sz="2600" dirty="0" smtClean="0"/>
              <a:t> zaburzenia i odpowiedzi. Te przetransformowane funkcje są podstawą zarówno rozważań teoretycznych, jak i przeprowadzanych eksperymentów.</a:t>
            </a:r>
            <a:endParaRPr lang="pl-PL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Układ, zaburzenie, odpowiedź oraz transformacja</a:t>
            </a:r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3327681" y="1643050"/>
            <a:ext cx="2428892" cy="1643074"/>
          </a:xfrm>
          <a:prstGeom prst="rect">
            <a:avLst/>
          </a:prstGeom>
          <a:solidFill>
            <a:schemeClr val="bg1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000" b="1" dirty="0" smtClean="0"/>
              <a:t>Układ</a:t>
            </a:r>
          </a:p>
          <a:p>
            <a:pPr algn="ctr"/>
            <a:r>
              <a:rPr lang="pl-PL" sz="3000" b="1" i="1" dirty="0" smtClean="0"/>
              <a:t>I(t)=S(V(t))</a:t>
            </a:r>
            <a:endParaRPr lang="pl-PL" sz="3000" b="1" i="1" dirty="0"/>
          </a:p>
        </p:txBody>
      </p:sp>
      <p:sp>
        <p:nvSpPr>
          <p:cNvPr id="4" name="Strzałka w prawo 3"/>
          <p:cNvSpPr/>
          <p:nvPr/>
        </p:nvSpPr>
        <p:spPr>
          <a:xfrm>
            <a:off x="1027810" y="2000240"/>
            <a:ext cx="2286016" cy="85725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 smtClean="0">
                <a:solidFill>
                  <a:schemeClr val="bg1"/>
                </a:solidFill>
              </a:rPr>
              <a:t>Zaburzenie, </a:t>
            </a:r>
            <a:r>
              <a:rPr lang="pl-PL" sz="2000" b="1" dirty="0" smtClean="0">
                <a:solidFill>
                  <a:schemeClr val="bg1"/>
                </a:solidFill>
              </a:rPr>
              <a:t>V(t)</a:t>
            </a:r>
            <a:endParaRPr lang="pl-PL" sz="2000" b="1" dirty="0">
              <a:solidFill>
                <a:schemeClr val="bg1"/>
              </a:solidFill>
            </a:endParaRPr>
          </a:p>
        </p:txBody>
      </p:sp>
      <p:sp>
        <p:nvSpPr>
          <p:cNvPr id="5" name="Strzałka w prawo 4"/>
          <p:cNvSpPr/>
          <p:nvPr/>
        </p:nvSpPr>
        <p:spPr>
          <a:xfrm>
            <a:off x="5784283" y="2000240"/>
            <a:ext cx="2286016" cy="85725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 smtClean="0">
                <a:solidFill>
                  <a:schemeClr val="bg1"/>
                </a:solidFill>
              </a:rPr>
              <a:t>Odpowiedź, </a:t>
            </a:r>
            <a:r>
              <a:rPr lang="pl-PL" sz="2000" b="1" dirty="0">
                <a:solidFill>
                  <a:schemeClr val="bg1"/>
                </a:solidFill>
              </a:rPr>
              <a:t>I</a:t>
            </a:r>
            <a:r>
              <a:rPr lang="pl-PL" sz="2000" b="1" dirty="0" smtClean="0">
                <a:solidFill>
                  <a:schemeClr val="bg1"/>
                </a:solidFill>
              </a:rPr>
              <a:t>(t)</a:t>
            </a:r>
            <a:endParaRPr lang="pl-PL" sz="2000" b="1" dirty="0">
              <a:solidFill>
                <a:schemeClr val="bg1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1214414" y="5500702"/>
            <a:ext cx="68580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Z(</a:t>
            </a:r>
            <a:r>
              <a:rPr lang="pl-PL" sz="2400" dirty="0" smtClean="0">
                <a:latin typeface="Symbol" pitchFamily="18" charset="2"/>
              </a:rPr>
              <a:t>w</a:t>
            </a:r>
            <a:r>
              <a:rPr lang="pl-PL" sz="2400" dirty="0" smtClean="0"/>
              <a:t>) jest charakterystyką układu (przy pewnych założeniach dotyczących własności układu S).</a:t>
            </a:r>
            <a:endParaRPr lang="pl-PL" sz="2400" dirty="0"/>
          </a:p>
        </p:txBody>
      </p:sp>
      <p:cxnSp>
        <p:nvCxnSpPr>
          <p:cNvPr id="9" name="Łącznik prosty ze strzałką 8"/>
          <p:cNvCxnSpPr/>
          <p:nvPr/>
        </p:nvCxnSpPr>
        <p:spPr>
          <a:xfrm rot="5400000">
            <a:off x="1427934" y="3200037"/>
            <a:ext cx="1143008" cy="1588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ole tekstowe 11"/>
          <p:cNvSpPr txBox="1"/>
          <p:nvPr/>
        </p:nvSpPr>
        <p:spPr>
          <a:xfrm>
            <a:off x="357158" y="3000372"/>
            <a:ext cx="16653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/>
              <a:t>transformacja</a:t>
            </a:r>
            <a:endParaRPr lang="pl-PL" sz="2000" b="1" dirty="0"/>
          </a:p>
        </p:txBody>
      </p:sp>
      <p:sp>
        <p:nvSpPr>
          <p:cNvPr id="13" name="Strzałka w prawo 12"/>
          <p:cNvSpPr/>
          <p:nvPr/>
        </p:nvSpPr>
        <p:spPr>
          <a:xfrm>
            <a:off x="1000100" y="3571876"/>
            <a:ext cx="2286016" cy="85725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 smtClean="0">
                <a:solidFill>
                  <a:schemeClr val="bg1"/>
                </a:solidFill>
                <a:latin typeface="Euclid Fraktur" pitchFamily="66" charset="2"/>
              </a:rPr>
              <a:t>F</a:t>
            </a:r>
            <a:r>
              <a:rPr lang="pl-PL" sz="2000" b="1" dirty="0" smtClean="0">
                <a:solidFill>
                  <a:schemeClr val="bg1"/>
                </a:solidFill>
              </a:rPr>
              <a:t>(V(t))(</a:t>
            </a:r>
            <a:r>
              <a:rPr lang="pl-PL" sz="2000" b="1" dirty="0" smtClean="0">
                <a:solidFill>
                  <a:schemeClr val="bg1"/>
                </a:solidFill>
                <a:latin typeface="Symbol" pitchFamily="18" charset="2"/>
              </a:rPr>
              <a:t>w</a:t>
            </a:r>
            <a:r>
              <a:rPr lang="pl-PL" sz="2000" b="1" dirty="0" smtClean="0">
                <a:solidFill>
                  <a:schemeClr val="bg1"/>
                </a:solidFill>
              </a:rPr>
              <a:t>)</a:t>
            </a:r>
            <a:endParaRPr lang="pl-PL" sz="2000" b="1" dirty="0">
              <a:solidFill>
                <a:schemeClr val="bg1"/>
              </a:solidFill>
            </a:endParaRPr>
          </a:p>
        </p:txBody>
      </p:sp>
      <p:sp>
        <p:nvSpPr>
          <p:cNvPr id="14" name="Strzałka w prawo 13"/>
          <p:cNvSpPr/>
          <p:nvPr/>
        </p:nvSpPr>
        <p:spPr>
          <a:xfrm>
            <a:off x="5756573" y="3571876"/>
            <a:ext cx="2286016" cy="85725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 smtClean="0">
                <a:solidFill>
                  <a:schemeClr val="bg1"/>
                </a:solidFill>
                <a:latin typeface="Euclid Fraktur" pitchFamily="66" charset="2"/>
              </a:rPr>
              <a:t>F</a:t>
            </a:r>
            <a:r>
              <a:rPr lang="pl-PL" sz="2000" b="1" dirty="0" smtClean="0">
                <a:solidFill>
                  <a:schemeClr val="bg1"/>
                </a:solidFill>
              </a:rPr>
              <a:t>(I(t))(</a:t>
            </a:r>
            <a:r>
              <a:rPr lang="pl-PL" sz="2000" b="1" dirty="0" smtClean="0">
                <a:solidFill>
                  <a:schemeClr val="bg1"/>
                </a:solidFill>
                <a:latin typeface="Symbol" pitchFamily="18" charset="2"/>
              </a:rPr>
              <a:t>w</a:t>
            </a:r>
            <a:r>
              <a:rPr lang="pl-PL" sz="2000" b="1" dirty="0" smtClean="0">
                <a:solidFill>
                  <a:schemeClr val="bg1"/>
                </a:solidFill>
              </a:rPr>
              <a:t>)</a:t>
            </a:r>
            <a:endParaRPr lang="pl-PL" sz="2000" b="1" dirty="0">
              <a:solidFill>
                <a:schemeClr val="bg1"/>
              </a:solidFill>
            </a:endParaRPr>
          </a:p>
        </p:txBody>
      </p:sp>
      <p:cxnSp>
        <p:nvCxnSpPr>
          <p:cNvPr id="15" name="Łącznik prosty ze strzałką 14"/>
          <p:cNvCxnSpPr/>
          <p:nvPr/>
        </p:nvCxnSpPr>
        <p:spPr>
          <a:xfrm rot="5400000">
            <a:off x="6120524" y="3197874"/>
            <a:ext cx="1143008" cy="1588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ole tekstowe 15"/>
          <p:cNvSpPr txBox="1"/>
          <p:nvPr/>
        </p:nvSpPr>
        <p:spPr>
          <a:xfrm>
            <a:off x="6692822" y="2970499"/>
            <a:ext cx="16653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/>
              <a:t>transformacja</a:t>
            </a:r>
            <a:endParaRPr lang="pl-PL" sz="2000" b="1" dirty="0"/>
          </a:p>
        </p:txBody>
      </p:sp>
      <p:sp>
        <p:nvSpPr>
          <p:cNvPr id="17" name="Objaśnienie ze strzałką w dół 16"/>
          <p:cNvSpPr/>
          <p:nvPr/>
        </p:nvSpPr>
        <p:spPr>
          <a:xfrm>
            <a:off x="3428992" y="3500438"/>
            <a:ext cx="2286016" cy="1928826"/>
          </a:xfrm>
          <a:prstGeom prst="downArrowCallou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graphicFrame>
        <p:nvGraphicFramePr>
          <p:cNvPr id="18" name="Obiekt 17"/>
          <p:cNvGraphicFramePr>
            <a:graphicFrameLocks noChangeAspect="1"/>
          </p:cNvGraphicFramePr>
          <p:nvPr/>
        </p:nvGraphicFramePr>
        <p:xfrm>
          <a:off x="3500430" y="3790950"/>
          <a:ext cx="2173288" cy="755650"/>
        </p:xfrm>
        <a:graphic>
          <a:graphicData uri="http://schemas.openxmlformats.org/presentationml/2006/ole">
            <p:oleObj spid="_x0000_s1026" name="Equation" r:id="rId3" imgW="1244520" imgH="431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Typowe elementy obwodów elektrycznych</a:t>
            </a:r>
            <a:endParaRPr lang="pl-PL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500166" y="2071678"/>
          <a:ext cx="5911432" cy="2428892"/>
        </p:xfrm>
        <a:graphic>
          <a:graphicData uri="http://schemas.openxmlformats.org/presentationml/2006/ole">
            <p:oleObj spid="_x0000_s2050" name="Equation" r:id="rId3" imgW="2539800" imgH="1041120" progId="Equation.DSMT4">
              <p:embed/>
            </p:oleObj>
          </a:graphicData>
        </a:graphic>
      </p:graphicFrame>
      <p:sp>
        <p:nvSpPr>
          <p:cNvPr id="4" name="pole tekstowe 3"/>
          <p:cNvSpPr txBox="1"/>
          <p:nvPr/>
        </p:nvSpPr>
        <p:spPr>
          <a:xfrm>
            <a:off x="1722347" y="5143512"/>
            <a:ext cx="55094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dirty="0" smtClean="0"/>
              <a:t>Oporność, indukcyjność, pojemność.</a:t>
            </a:r>
            <a:endParaRPr 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000132"/>
          </a:xfrm>
        </p:spPr>
        <p:txBody>
          <a:bodyPr/>
          <a:lstStyle/>
          <a:p>
            <a:r>
              <a:rPr lang="pl-PL" dirty="0" smtClean="0"/>
              <a:t>Klasyczne podejście do impedancji</a:t>
            </a:r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571472" y="1322848"/>
            <a:ext cx="792961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400" dirty="0" smtClean="0"/>
              <a:t>Układ znajdujący się w stanie stacjonarnym zaburzamy sygnałem  harmonicznym (sinusoidalnym) o amplitudzie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pl-PL" sz="2400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pl-PL" sz="2400" dirty="0" smtClean="0"/>
              <a:t> oraz częstotliwości </a:t>
            </a:r>
            <a:r>
              <a:rPr lang="pl-PL" sz="2400" dirty="0" smtClean="0">
                <a:latin typeface="Symbol" pitchFamily="18" charset="2"/>
              </a:rPr>
              <a:t>w</a:t>
            </a:r>
            <a:r>
              <a:rPr lang="pl-PL" sz="2400" dirty="0" smtClean="0"/>
              <a:t>. Po pewnym czasie układ dochodzi do stanu  „stacjonarnego”, w którym odpowiedź też  ustala się jako harmoniczna. Wartość impedancji dla tej częstotliwości jest określona następująco poprzez amplitudę i przesunięcie fazowe sygnału odpowiedzi.</a:t>
            </a: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308100" y="642918"/>
          <a:ext cx="6296025" cy="1066800"/>
        </p:xfrm>
        <a:graphic>
          <a:graphicData uri="http://schemas.openxmlformats.org/presentationml/2006/ole">
            <p:oleObj spid="_x0000_s4098" name="Equation" r:id="rId3" imgW="2705040" imgH="457200" progId="Equation.DSMT4">
              <p:embed/>
            </p:oleObj>
          </a:graphicData>
        </a:graphic>
      </p:graphicFrame>
      <p:sp>
        <p:nvSpPr>
          <p:cNvPr id="3" name="pole tekstowe 2"/>
          <p:cNvSpPr txBox="1"/>
          <p:nvPr/>
        </p:nvSpPr>
        <p:spPr>
          <a:xfrm>
            <a:off x="571472" y="2071678"/>
            <a:ext cx="835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Impedancja dla konkretnej wartości częstości kołowej </a:t>
            </a:r>
            <a:r>
              <a:rPr lang="pl-PL" sz="2400" dirty="0" smtClean="0">
                <a:latin typeface="Symbol" pitchFamily="18" charset="2"/>
              </a:rPr>
              <a:t>w</a:t>
            </a:r>
            <a:r>
              <a:rPr lang="pl-PL" sz="2400" dirty="0" smtClean="0"/>
              <a:t> jest obliczana jako liczba zespolona</a:t>
            </a:r>
            <a:endParaRPr lang="pl-PL" sz="2400" dirty="0"/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2530475" y="3168652"/>
          <a:ext cx="4017963" cy="474662"/>
        </p:xfrm>
        <a:graphic>
          <a:graphicData uri="http://schemas.openxmlformats.org/presentationml/2006/ole">
            <p:oleObj spid="_x0000_s4099" name="Equation" r:id="rId4" imgW="1726920" imgH="203040" progId="Equation.DSMT4">
              <p:embed/>
            </p:oleObj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642910" y="3967467"/>
            <a:ext cx="55582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określona następująco (moduł i argument):</a:t>
            </a:r>
            <a:endParaRPr lang="pl-PL" sz="2400" dirty="0"/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2444750" y="4705366"/>
          <a:ext cx="4046538" cy="1009650"/>
        </p:xfrm>
        <a:graphic>
          <a:graphicData uri="http://schemas.openxmlformats.org/presentationml/2006/ole">
            <p:oleObj spid="_x0000_s4100" name="Equation" r:id="rId5" imgW="1739880" imgH="431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322388" y="571480"/>
          <a:ext cx="6267450" cy="1066800"/>
        </p:xfrm>
        <a:graphic>
          <a:graphicData uri="http://schemas.openxmlformats.org/presentationml/2006/ole">
            <p:oleObj spid="_x0000_s21506" name="Equation" r:id="rId3" imgW="2692080" imgH="457200" progId="Equation.DSMT4">
              <p:embed/>
            </p:oleObj>
          </a:graphicData>
        </a:graphic>
      </p:graphicFrame>
      <p:sp>
        <p:nvSpPr>
          <p:cNvPr id="3" name="pole tekstowe 2"/>
          <p:cNvSpPr txBox="1"/>
          <p:nvPr/>
        </p:nvSpPr>
        <p:spPr>
          <a:xfrm>
            <a:off x="571473" y="2000240"/>
            <a:ext cx="8572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Impedancja dla konkretnej wartości częstości kołowej </a:t>
            </a:r>
            <a:r>
              <a:rPr lang="pl-PL" sz="2400" dirty="0" smtClean="0">
                <a:latin typeface="Symbol" pitchFamily="18" charset="2"/>
              </a:rPr>
              <a:t>w</a:t>
            </a:r>
            <a:r>
              <a:rPr lang="pl-PL" sz="2400" dirty="0" smtClean="0"/>
              <a:t> jest obliczana jako liczba zespolona</a:t>
            </a:r>
            <a:endParaRPr lang="pl-PL" sz="2400" dirty="0"/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2530475" y="3097214"/>
          <a:ext cx="4017963" cy="474662"/>
        </p:xfrm>
        <a:graphic>
          <a:graphicData uri="http://schemas.openxmlformats.org/presentationml/2006/ole">
            <p:oleObj spid="_x0000_s21507" name="Equation" r:id="rId4" imgW="1726920" imgH="203040" progId="Equation.DSMT4">
              <p:embed/>
            </p:oleObj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571472" y="3896029"/>
            <a:ext cx="29877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określona następująco</a:t>
            </a:r>
            <a:endParaRPr lang="pl-PL" sz="2400" dirty="0"/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2341563" y="4633928"/>
          <a:ext cx="4252912" cy="1009650"/>
        </p:xfrm>
        <a:graphic>
          <a:graphicData uri="http://schemas.openxmlformats.org/presentationml/2006/ole">
            <p:oleObj spid="_x0000_s21508" name="Equation" r:id="rId5" imgW="1828800" imgH="431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2415</TotalTime>
  <Words>672</Words>
  <Application>Microsoft Office PowerPoint</Application>
  <PresentationFormat>Pokaz na ekranie (4:3)</PresentationFormat>
  <Paragraphs>109</Paragraphs>
  <Slides>30</Slides>
  <Notes>0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2</vt:i4>
      </vt:variant>
      <vt:variant>
        <vt:lpstr>Tytuły slajdów</vt:lpstr>
      </vt:variant>
      <vt:variant>
        <vt:i4>30</vt:i4>
      </vt:variant>
    </vt:vector>
  </HeadingPairs>
  <TitlesOfParts>
    <vt:vector size="33" baseType="lpstr">
      <vt:lpstr>Motyw pakietu Office</vt:lpstr>
      <vt:lpstr>Equation</vt:lpstr>
      <vt:lpstr>MathType 5.0 Equation</vt:lpstr>
      <vt:lpstr>Elektrochemiczna Spektroskopia Impedancyjna</vt:lpstr>
      <vt:lpstr>Slajd 2</vt:lpstr>
      <vt:lpstr>Układ, zaburzenie i odpowiedź</vt:lpstr>
      <vt:lpstr>Slajd 4</vt:lpstr>
      <vt:lpstr>Układ, zaburzenie, odpowiedź oraz transformacja</vt:lpstr>
      <vt:lpstr>Typowe elementy obwodów elektrycznych</vt:lpstr>
      <vt:lpstr>Klasyczne podejście do impedancji</vt:lpstr>
      <vt:lpstr>Slajd 8</vt:lpstr>
      <vt:lpstr>Slajd 9</vt:lpstr>
      <vt:lpstr>Opornik i pojemność połączone szeregowo</vt:lpstr>
      <vt:lpstr>Opornik i pojemność połączone szeregowo</vt:lpstr>
      <vt:lpstr>Opornik i pojemność połączone szeregowo</vt:lpstr>
      <vt:lpstr>Opornik i pojemność połączone szeregowo</vt:lpstr>
      <vt:lpstr>Opornik i pojemność połączone równolegle</vt:lpstr>
      <vt:lpstr>Opornik i pojemność połączone równolegle</vt:lpstr>
      <vt:lpstr>Opornik i pojemność połączone równolegle</vt:lpstr>
      <vt:lpstr>Slajd 17</vt:lpstr>
      <vt:lpstr>Slajd 18</vt:lpstr>
      <vt:lpstr>Impedancja  Warburga</vt:lpstr>
      <vt:lpstr>Slajd 20</vt:lpstr>
      <vt:lpstr>Slajd 21</vt:lpstr>
      <vt:lpstr>Slajd 22</vt:lpstr>
      <vt:lpstr>Slajd 23</vt:lpstr>
      <vt:lpstr>Slajd 24</vt:lpstr>
      <vt:lpstr>Slajd 25</vt:lpstr>
      <vt:lpstr>Slajd 26</vt:lpstr>
      <vt:lpstr>Slajd 27</vt:lpstr>
      <vt:lpstr>Slajd 28</vt:lpstr>
      <vt:lpstr>Slajd 29</vt:lpstr>
      <vt:lpstr>Slajd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Elektrochemiczna Spektroskopia Impedancyjna</dc:title>
  <dc:creator>szyszkin</dc:creator>
  <cp:lastModifiedBy>szyszkin</cp:lastModifiedBy>
  <cp:revision>48</cp:revision>
  <dcterms:created xsi:type="dcterms:W3CDTF">2011-10-11T05:16:39Z</dcterms:created>
  <dcterms:modified xsi:type="dcterms:W3CDTF">2011-10-26T14:54:50Z</dcterms:modified>
</cp:coreProperties>
</file>