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60" r:id="rId4"/>
    <p:sldId id="263" r:id="rId5"/>
    <p:sldId id="274" r:id="rId6"/>
    <p:sldId id="275" r:id="rId7"/>
    <p:sldId id="310" r:id="rId8"/>
    <p:sldId id="282" r:id="rId9"/>
    <p:sldId id="304" r:id="rId10"/>
    <p:sldId id="305" r:id="rId11"/>
    <p:sldId id="306" r:id="rId12"/>
    <p:sldId id="307" r:id="rId13"/>
    <p:sldId id="280" r:id="rId14"/>
    <p:sldId id="285" r:id="rId15"/>
    <p:sldId id="308" r:id="rId16"/>
    <p:sldId id="300" r:id="rId17"/>
    <p:sldId id="309" r:id="rId18"/>
    <p:sldId id="301" r:id="rId19"/>
    <p:sldId id="302" r:id="rId20"/>
    <p:sldId id="303" r:id="rId21"/>
    <p:sldId id="311" r:id="rId22"/>
    <p:sldId id="312" r:id="rId23"/>
    <p:sldId id="313" r:id="rId24"/>
    <p:sldId id="314" r:id="rId25"/>
    <p:sldId id="315" r:id="rId26"/>
    <p:sldId id="316" r:id="rId2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8832"/>
    <a:srgbClr val="FFFFCC"/>
    <a:srgbClr val="FFFF99"/>
    <a:srgbClr val="FF3232"/>
    <a:srgbClr val="B400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8" autoAdjust="0"/>
    <p:restoredTop sz="94660"/>
  </p:normalViewPr>
  <p:slideViewPr>
    <p:cSldViewPr>
      <p:cViewPr>
        <p:scale>
          <a:sx n="70" d="100"/>
          <a:sy n="70"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hart>
    <c:plotArea>
      <c:layout/>
      <c:scatterChart>
        <c:scatterStyle val="lineMarker"/>
        <c:ser>
          <c:idx val="0"/>
          <c:order val="0"/>
          <c:spPr>
            <a:ln w="28575">
              <a:noFill/>
            </a:ln>
          </c:spPr>
          <c:marker>
            <c:symbol val="diamond"/>
            <c:size val="5"/>
            <c:spPr>
              <a:solidFill>
                <a:schemeClr val="bg1"/>
              </a:solidFill>
            </c:spPr>
          </c:marker>
          <c:xVal>
            <c:numRef>
              <c:f>Sheet1!$C$5:$C$115</c:f>
              <c:numCache>
                <c:formatCode>General</c:formatCode>
                <c:ptCount val="111"/>
                <c:pt idx="0">
                  <c:v>1.9999999573333307</c:v>
                </c:pt>
                <c:pt idx="1">
                  <c:v>1.9999999323778905</c:v>
                </c:pt>
                <c:pt idx="2">
                  <c:v>1.9999998928261802</c:v>
                </c:pt>
                <c:pt idx="3">
                  <c:v>1.9999998301409541</c:v>
                </c:pt>
                <c:pt idx="4">
                  <c:v>1.9999997307915758</c:v>
                </c:pt>
                <c:pt idx="5">
                  <c:v>1.9999995733334412</c:v>
                </c:pt>
                <c:pt idx="6">
                  <c:v>1.9999993237791791</c:v>
                </c:pt>
                <c:pt idx="7">
                  <c:v>1.9999989282624901</c:v>
                </c:pt>
                <c:pt idx="8">
                  <c:v>1.999998301411174</c:v>
                </c:pt>
                <c:pt idx="9">
                  <c:v>1.9999973079197775</c:v>
                </c:pt>
                <c:pt idx="10">
                  <c:v>1.9999957333445144</c:v>
                </c:pt>
                <c:pt idx="11">
                  <c:v>1.9999932378171417</c:v>
                </c:pt>
                <c:pt idx="12">
                  <c:v>1.9999892826884942</c:v>
                </c:pt>
                <c:pt idx="13">
                  <c:v>1.9999830142714459</c:v>
                </c:pt>
                <c:pt idx="14">
                  <c:v>1.9999730795989392</c:v>
                </c:pt>
                <c:pt idx="15">
                  <c:v>1.9999573344528125</c:v>
                </c:pt>
                <c:pt idx="16">
                  <c:v>1.9999323807025855</c:v>
                </c:pt>
                <c:pt idx="17">
                  <c:v>1.9998928332428019</c:v>
                </c:pt>
                <c:pt idx="18">
                  <c:v>1.9998301586840364</c:v>
                </c:pt>
                <c:pt idx="19">
                  <c:v>1.9997308361007282</c:v>
                </c:pt>
                <c:pt idx="20">
                  <c:v>1.9995734452729037</c:v>
                </c:pt>
                <c:pt idx="21">
                  <c:v>1.999324060043207</c:v>
                </c:pt>
                <c:pt idx="22">
                  <c:v>1.9989289678096258</c:v>
                </c:pt>
                <c:pt idx="23">
                  <c:v>1.9983031821712702</c:v>
                </c:pt>
                <c:pt idx="24">
                  <c:v>1.9973123656066443</c:v>
                </c:pt>
                <c:pt idx="25">
                  <c:v>1.9957445011271844</c:v>
                </c:pt>
                <c:pt idx="26">
                  <c:v>1.9932657983643749</c:v>
                </c:pt>
                <c:pt idx="27">
                  <c:v>1.9893528038932735</c:v>
                </c:pt>
                <c:pt idx="28">
                  <c:v>1.9831897197427408</c:v>
                </c:pt>
                <c:pt idx="29">
                  <c:v>1.9735176496595426</c:v>
                </c:pt>
                <c:pt idx="30">
                  <c:v>1.9584243775926897</c:v>
                </c:pt>
                <c:pt idx="31">
                  <c:v>1.9350780284083327</c:v>
                </c:pt>
                <c:pt idx="32">
                  <c:v>1.8994536191923714</c:v>
                </c:pt>
                <c:pt idx="33">
                  <c:v>1.8462064302827661</c:v>
                </c:pt>
                <c:pt idx="34">
                  <c:v>1.7690280005769041</c:v>
                </c:pt>
                <c:pt idx="35">
                  <c:v>1.6620025289400779</c:v>
                </c:pt>
                <c:pt idx="36">
                  <c:v>1.5223369733245753</c:v>
                </c:pt>
                <c:pt idx="37">
                  <c:v>1.3538277621360342</c:v>
                </c:pt>
                <c:pt idx="38">
                  <c:v>1.1686805263758793</c:v>
                </c:pt>
                <c:pt idx="39">
                  <c:v>0.98490577754566477</c:v>
                </c:pt>
                <c:pt idx="40">
                  <c:v>0.81971031159140662</c:v>
                </c:pt>
                <c:pt idx="41">
                  <c:v>0.68340097648763765</c:v>
                </c:pt>
                <c:pt idx="42">
                  <c:v>0.57775488187762958</c:v>
                </c:pt>
                <c:pt idx="43">
                  <c:v>0.49842504905350032</c:v>
                </c:pt>
                <c:pt idx="44">
                  <c:v>0.43847694583186458</c:v>
                </c:pt>
                <c:pt idx="45">
                  <c:v>0.39106355957074468</c:v>
                </c:pt>
                <c:pt idx="46">
                  <c:v>0.35089249620117535</c:v>
                </c:pt>
                <c:pt idx="47">
                  <c:v>0.31478760619766544</c:v>
                </c:pt>
                <c:pt idx="48">
                  <c:v>0.28152747616712048</c:v>
                </c:pt>
                <c:pt idx="49">
                  <c:v>0.25108321238582132</c:v>
                </c:pt>
                <c:pt idx="50">
                  <c:v>0.22368552569888367</c:v>
                </c:pt>
                <c:pt idx="51">
                  <c:v>0.19929405533022981</c:v>
                </c:pt>
                <c:pt idx="52">
                  <c:v>0.17761158129093671</c:v>
                </c:pt>
                <c:pt idx="53">
                  <c:v>0.15830052958118976</c:v>
                </c:pt>
                <c:pt idx="54">
                  <c:v>0.14108655495718175</c:v>
                </c:pt>
                <c:pt idx="55">
                  <c:v>0.12574336680451689</c:v>
                </c:pt>
                <c:pt idx="56">
                  <c:v>0.1120688663743884</c:v>
                </c:pt>
                <c:pt idx="57">
                  <c:v>9.9881487398460714E-2</c:v>
                </c:pt>
                <c:pt idx="58">
                  <c:v>8.901946916010256E-2</c:v>
                </c:pt>
                <c:pt idx="59">
                  <c:v>7.9338685381020638E-2</c:v>
                </c:pt>
                <c:pt idx="60">
                  <c:v>7.0710677771894534E-2</c:v>
                </c:pt>
                <c:pt idx="61">
                  <c:v>6.3020957895055713E-2</c:v>
                </c:pt>
                <c:pt idx="62">
                  <c:v>5.6167487841465358E-2</c:v>
                </c:pt>
                <c:pt idx="63">
                  <c:v>5.0059326227229313E-2</c:v>
                </c:pt>
                <c:pt idx="64">
                  <c:v>4.4615421458714166E-2</c:v>
                </c:pt>
                <c:pt idx="65">
                  <c:v>3.9763536227060636E-2</c:v>
                </c:pt>
                <c:pt idx="66">
                  <c:v>3.5439288962985906E-2</c:v>
                </c:pt>
                <c:pt idx="67">
                  <c:v>3.1585299532472022E-2</c:v>
                </c:pt>
                <c:pt idx="68">
                  <c:v>2.8150427837249678E-2</c:v>
                </c:pt>
                <c:pt idx="69">
                  <c:v>2.5089095216764182E-2</c:v>
                </c:pt>
                <c:pt idx="70">
                  <c:v>2.2360679647039871E-2</c:v>
                </c:pt>
                <c:pt idx="71">
                  <c:v>1.9928976711103281E-2</c:v>
                </c:pt>
                <c:pt idx="72">
                  <c:v>1.7761719188364403E-2</c:v>
                </c:pt>
                <c:pt idx="73">
                  <c:v>1.5830148888203763E-2</c:v>
                </c:pt>
                <c:pt idx="74">
                  <c:v>1.410863504625513E-2</c:v>
                </c:pt>
                <c:pt idx="75">
                  <c:v>1.2574334219733585E-2</c:v>
                </c:pt>
                <c:pt idx="76">
                  <c:v>1.1206887168828665E-2</c:v>
                </c:pt>
                <c:pt idx="77">
                  <c:v>9.9881487019610245E-3</c:v>
                </c:pt>
                <c:pt idx="78">
                  <c:v>8.9019469001144162E-3</c:v>
                </c:pt>
                <c:pt idx="79">
                  <c:v>7.9338685252951808E-3</c:v>
                </c:pt>
                <c:pt idx="80">
                  <c:v>7.0710677656210764E-3</c:v>
                </c:pt>
                <c:pt idx="81">
                  <c:v>6.3020957792018504E-3</c:v>
                </c:pt>
                <c:pt idx="82">
                  <c:v>5.6167487749632199E-3</c:v>
                </c:pt>
                <c:pt idx="83">
                  <c:v>5.0059326145382894E-3</c:v>
                </c:pt>
                <c:pt idx="84">
                  <c:v>4.4615421385768503E-3</c:v>
                </c:pt>
                <c:pt idx="85">
                  <c:v>3.976353616204774E-3</c:v>
                </c:pt>
                <c:pt idx="86">
                  <c:v>3.543928890504317E-3</c:v>
                </c:pt>
                <c:pt idx="87">
                  <c:v>3.1585299480830485E-3</c:v>
                </c:pt>
                <c:pt idx="88">
                  <c:v>2.8150427791224092E-3</c:v>
                </c:pt>
                <c:pt idx="89">
                  <c:v>2.5089095175743828E-3</c:v>
                </c:pt>
                <c:pt idx="90">
                  <c:v>2.2360679610480441E-3</c:v>
                </c:pt>
                <c:pt idx="91">
                  <c:v>1.9928976678519669E-3</c:v>
                </c:pt>
                <c:pt idx="92">
                  <c:v>1.7761719159324198E-3</c:v>
                </c:pt>
                <c:pt idx="93">
                  <c:v>1.5830148862321682E-3</c:v>
                </c:pt>
                <c:pt idx="94">
                  <c:v>1.4108635023187682E-3</c:v>
                </c:pt>
                <c:pt idx="95">
                  <c:v>1.2574334199174665E-3</c:v>
                </c:pt>
                <c:pt idx="96">
                  <c:v>1.120688715050554E-3</c:v>
                </c:pt>
                <c:pt idx="97">
                  <c:v>9.9881486856305242E-4</c:v>
                </c:pt>
                <c:pt idx="98">
                  <c:v>8.9019468855598455E-4</c:v>
                </c:pt>
                <c:pt idx="99">
                  <c:v>7.9338685123234111E-4</c:v>
                </c:pt>
                <c:pt idx="100">
                  <c:v>7.0710677540599689E-4</c:v>
                </c:pt>
                <c:pt idx="101">
                  <c:v>6.3020957688979988E-4</c:v>
                </c:pt>
                <c:pt idx="102">
                  <c:v>5.6167487657799093E-4</c:v>
                </c:pt>
                <c:pt idx="103">
                  <c:v>5.0059326063536596E-4</c:v>
                </c:pt>
                <c:pt idx="104">
                  <c:v>4.4615421312822919E-4</c:v>
                </c:pt>
                <c:pt idx="105">
                  <c:v>3.9763536097034923E-4</c:v>
                </c:pt>
                <c:pt idx="106">
                  <c:v>3.5439288847100378E-4</c:v>
                </c:pt>
                <c:pt idx="107">
                  <c:v>3.1585299429188888E-4</c:v>
                </c:pt>
                <c:pt idx="108">
                  <c:v>2.815042774519848E-4</c:v>
                </c:pt>
                <c:pt idx="109">
                  <c:v>2.5089095134723475E-4</c:v>
                </c:pt>
                <c:pt idx="110">
                  <c:v>2.2360679573921096E-4</c:v>
                </c:pt>
              </c:numCache>
            </c:numRef>
          </c:xVal>
          <c:yVal>
            <c:numRef>
              <c:f>Sheet1!$D$5:$D$115</c:f>
              <c:numCache>
                <c:formatCode>General</c:formatCode>
                <c:ptCount val="111"/>
                <c:pt idx="0">
                  <c:v>2.6666665975841737E-4</c:v>
                </c:pt>
                <c:pt idx="1">
                  <c:v>3.3571342941702051E-4</c:v>
                </c:pt>
                <c:pt idx="2">
                  <c:v>4.2263815729260925E-4</c:v>
                </c:pt>
                <c:pt idx="3">
                  <c:v>5.3206989604749047E-4</c:v>
                </c:pt>
                <c:pt idx="4">
                  <c:v>6.6983627269044937E-4</c:v>
                </c:pt>
                <c:pt idx="5">
                  <c:v>8.4327382495251544E-4</c:v>
                </c:pt>
                <c:pt idx="6">
                  <c:v>1.0616186866560602E-3</c:v>
                </c:pt>
                <c:pt idx="7">
                  <c:v>1.336498421544889E-3</c:v>
                </c:pt>
                <c:pt idx="8">
                  <c:v>1.6825511856211203E-3</c:v>
                </c:pt>
                <c:pt idx="9">
                  <c:v>2.1182051668846842E-3</c:v>
                </c:pt>
                <c:pt idx="10">
                  <c:v>2.6666597631085451E-3</c:v>
                </c:pt>
                <c:pt idx="11">
                  <c:v>3.3571206544011469E-3</c:v>
                </c:pt>
                <c:pt idx="12">
                  <c:v>4.2263543540456633E-3</c:v>
                </c:pt>
                <c:pt idx="13">
                  <c:v>5.3206446467766334E-3</c:v>
                </c:pt>
                <c:pt idx="14">
                  <c:v>6.6982543510903181E-3</c:v>
                </c:pt>
                <c:pt idx="15">
                  <c:v>8.4325220054023309E-3</c:v>
                </c:pt>
                <c:pt idx="16">
                  <c:v>1.0615755399351928E-2</c:v>
                </c:pt>
                <c:pt idx="17">
                  <c:v>1.3364123333584239E-2</c:v>
                </c:pt>
                <c:pt idx="18">
                  <c:v>1.6823794221941961E-2</c:v>
                </c:pt>
                <c:pt idx="19">
                  <c:v>2.1178624729413602E-2</c:v>
                </c:pt>
                <c:pt idx="20">
                  <c:v>2.6659760632004214E-2</c:v>
                </c:pt>
                <c:pt idx="21">
                  <c:v>3.3557567021994049E-2</c:v>
                </c:pt>
                <c:pt idx="22">
                  <c:v>4.223633576671091E-2</c:v>
                </c:pt>
                <c:pt idx="23">
                  <c:v>5.3152180916556942E-2</c:v>
                </c:pt>
                <c:pt idx="24">
                  <c:v>6.6874336238256712E-2</c:v>
                </c:pt>
                <c:pt idx="25">
                  <c:v>8.41095289892832E-2</c:v>
                </c:pt>
                <c:pt idx="26">
                  <c:v>0.10572785892718153</c:v>
                </c:pt>
                <c:pt idx="27">
                  <c:v>0.13278597435663875</c:v>
                </c:pt>
                <c:pt idx="28">
                  <c:v>0.1665380613664863</c:v>
                </c:pt>
                <c:pt idx="29">
                  <c:v>0.2084151590195579</c:v>
                </c:pt>
                <c:pt idx="30">
                  <c:v>0.25993560211689276</c:v>
                </c:pt>
                <c:pt idx="31">
                  <c:v>0.32248135996255389</c:v>
                </c:pt>
                <c:pt idx="32">
                  <c:v>0.39683997815073441</c:v>
                </c:pt>
                <c:pt idx="33">
                  <c:v>0.48239471543656282</c:v>
                </c:pt>
                <c:pt idx="34">
                  <c:v>0.57592303152581248</c:v>
                </c:pt>
                <c:pt idx="35">
                  <c:v>0.67028123373533965</c:v>
                </c:pt>
                <c:pt idx="36">
                  <c:v>0.75390186485210264</c:v>
                </c:pt>
                <c:pt idx="37">
                  <c:v>0.81260284285962869</c:v>
                </c:pt>
                <c:pt idx="38">
                  <c:v>0.83443575864688679</c:v>
                </c:pt>
                <c:pt idx="39">
                  <c:v>0.81544193688957856</c:v>
                </c:pt>
                <c:pt idx="40">
                  <c:v>0.76190955512514513</c:v>
                </c:pt>
                <c:pt idx="41">
                  <c:v>0.68707270069135162</c:v>
                </c:pt>
                <c:pt idx="42">
                  <c:v>0.60513990578524857</c:v>
                </c:pt>
                <c:pt idx="43">
                  <c:v>0.5268765676945647</c:v>
                </c:pt>
                <c:pt idx="44">
                  <c:v>0.45821667526388316</c:v>
                </c:pt>
                <c:pt idx="45">
                  <c:v>0.40090652878416638</c:v>
                </c:pt>
                <c:pt idx="46">
                  <c:v>0.35387182237893505</c:v>
                </c:pt>
                <c:pt idx="47">
                  <c:v>0.31467822751004976</c:v>
                </c:pt>
                <c:pt idx="48">
                  <c:v>0.28085116843057489</c:v>
                </c:pt>
                <c:pt idx="49">
                  <c:v>0.25073921770582924</c:v>
                </c:pt>
                <c:pt idx="50">
                  <c:v>0.22363156795928088</c:v>
                </c:pt>
                <c:pt idx="51">
                  <c:v>0.19931408814931176</c:v>
                </c:pt>
                <c:pt idx="52">
                  <c:v>0.17762041063082309</c:v>
                </c:pt>
                <c:pt idx="53">
                  <c:v>0.15830038988445136</c:v>
                </c:pt>
                <c:pt idx="54">
                  <c:v>0.14108616159995246</c:v>
                </c:pt>
                <c:pt idx="55">
                  <c:v>0.1257433790097422</c:v>
                </c:pt>
                <c:pt idx="56">
                  <c:v>0.11206887308918022</c:v>
                </c:pt>
                <c:pt idx="57">
                  <c:v>9.9881486656714688E-2</c:v>
                </c:pt>
                <c:pt idx="58">
                  <c:v>8.9019469188626243E-2</c:v>
                </c:pt>
                <c:pt idx="59">
                  <c:v>7.9338685380750132E-2</c:v>
                </c:pt>
                <c:pt idx="60">
                  <c:v>7.0710677771895977E-2</c:v>
                </c:pt>
                <c:pt idx="61">
                  <c:v>6.302095789505438E-2</c:v>
                </c:pt>
                <c:pt idx="62">
                  <c:v>5.6167487841465448E-2</c:v>
                </c:pt>
                <c:pt idx="63">
                  <c:v>5.0059326227229313E-2</c:v>
                </c:pt>
                <c:pt idx="64">
                  <c:v>4.4615421458714166E-2</c:v>
                </c:pt>
                <c:pt idx="65">
                  <c:v>3.9763536227060636E-2</c:v>
                </c:pt>
                <c:pt idx="66">
                  <c:v>3.5439288962985906E-2</c:v>
                </c:pt>
                <c:pt idx="67">
                  <c:v>3.1585299532472022E-2</c:v>
                </c:pt>
                <c:pt idx="68">
                  <c:v>2.8150427837249678E-2</c:v>
                </c:pt>
                <c:pt idx="69">
                  <c:v>2.5089095216764182E-2</c:v>
                </c:pt>
                <c:pt idx="70">
                  <c:v>2.2360679647039871E-2</c:v>
                </c:pt>
                <c:pt idx="71">
                  <c:v>1.9928976711103281E-2</c:v>
                </c:pt>
                <c:pt idx="72">
                  <c:v>1.7761719188364403E-2</c:v>
                </c:pt>
                <c:pt idx="73">
                  <c:v>1.5830148888203763E-2</c:v>
                </c:pt>
                <c:pt idx="74">
                  <c:v>1.410863504625513E-2</c:v>
                </c:pt>
                <c:pt idx="75">
                  <c:v>1.2574334219733585E-2</c:v>
                </c:pt>
                <c:pt idx="76">
                  <c:v>1.1206887168828665E-2</c:v>
                </c:pt>
                <c:pt idx="77">
                  <c:v>9.9881487019610245E-3</c:v>
                </c:pt>
                <c:pt idx="78">
                  <c:v>8.9019469001144162E-3</c:v>
                </c:pt>
                <c:pt idx="79">
                  <c:v>7.9338685252951808E-3</c:v>
                </c:pt>
                <c:pt idx="80">
                  <c:v>7.0710677656210764E-3</c:v>
                </c:pt>
                <c:pt idx="81">
                  <c:v>6.3020957792018504E-3</c:v>
                </c:pt>
                <c:pt idx="82">
                  <c:v>5.6167487749632199E-3</c:v>
                </c:pt>
                <c:pt idx="83">
                  <c:v>5.0059326145382894E-3</c:v>
                </c:pt>
                <c:pt idx="84">
                  <c:v>4.4615421385768503E-3</c:v>
                </c:pt>
                <c:pt idx="85">
                  <c:v>3.976353616204774E-3</c:v>
                </c:pt>
                <c:pt idx="86">
                  <c:v>3.543928890504317E-3</c:v>
                </c:pt>
                <c:pt idx="87">
                  <c:v>3.1585299480830485E-3</c:v>
                </c:pt>
                <c:pt idx="88">
                  <c:v>2.8150427791224092E-3</c:v>
                </c:pt>
                <c:pt idx="89">
                  <c:v>2.5089095175743828E-3</c:v>
                </c:pt>
                <c:pt idx="90">
                  <c:v>2.2360679610480441E-3</c:v>
                </c:pt>
                <c:pt idx="91">
                  <c:v>1.9928976678519669E-3</c:v>
                </c:pt>
                <c:pt idx="92">
                  <c:v>1.7761719159324198E-3</c:v>
                </c:pt>
                <c:pt idx="93">
                  <c:v>1.5830148862321682E-3</c:v>
                </c:pt>
                <c:pt idx="94">
                  <c:v>1.4108635023187682E-3</c:v>
                </c:pt>
                <c:pt idx="95">
                  <c:v>1.2574334199174665E-3</c:v>
                </c:pt>
                <c:pt idx="96">
                  <c:v>1.120688715050554E-3</c:v>
                </c:pt>
                <c:pt idx="97">
                  <c:v>9.9881486856305242E-4</c:v>
                </c:pt>
                <c:pt idx="98">
                  <c:v>8.9019468855598455E-4</c:v>
                </c:pt>
                <c:pt idx="99">
                  <c:v>7.9338685123234111E-4</c:v>
                </c:pt>
                <c:pt idx="100">
                  <c:v>7.0710677540599689E-4</c:v>
                </c:pt>
                <c:pt idx="101">
                  <c:v>6.3020957688979988E-4</c:v>
                </c:pt>
                <c:pt idx="102">
                  <c:v>5.6167487657799093E-4</c:v>
                </c:pt>
                <c:pt idx="103">
                  <c:v>5.0059326063536596E-4</c:v>
                </c:pt>
                <c:pt idx="104">
                  <c:v>4.4615421312822919E-4</c:v>
                </c:pt>
                <c:pt idx="105">
                  <c:v>3.9763536097034923E-4</c:v>
                </c:pt>
                <c:pt idx="106">
                  <c:v>3.5439288847100378E-4</c:v>
                </c:pt>
                <c:pt idx="107">
                  <c:v>3.1585299429188888E-4</c:v>
                </c:pt>
                <c:pt idx="108">
                  <c:v>2.815042774519848E-4</c:v>
                </c:pt>
                <c:pt idx="109">
                  <c:v>2.5089095134723475E-4</c:v>
                </c:pt>
                <c:pt idx="110">
                  <c:v>2.2360679573921096E-4</c:v>
                </c:pt>
              </c:numCache>
            </c:numRef>
          </c:yVal>
        </c:ser>
        <c:axId val="68241280"/>
        <c:axId val="68240512"/>
      </c:scatterChart>
      <c:valAx>
        <c:axId val="68241280"/>
        <c:scaling>
          <c:orientation val="minMax"/>
          <c:max val="2.2000000000000002"/>
          <c:min val="0"/>
        </c:scaling>
        <c:axPos val="b"/>
        <c:title>
          <c:tx>
            <c:rich>
              <a:bodyPr/>
              <a:lstStyle/>
              <a:p>
                <a:pPr>
                  <a:defRPr sz="1200" b="1" i="0">
                    <a:solidFill>
                      <a:schemeClr val="bg1"/>
                    </a:solidFill>
                  </a:defRPr>
                </a:pPr>
                <a:r>
                  <a:rPr lang="pl-PL" sz="1200" b="1" i="0">
                    <a:solidFill>
                      <a:schemeClr val="bg1"/>
                    </a:solidFill>
                  </a:rPr>
                  <a:t>Z'(</a:t>
                </a:r>
                <a:r>
                  <a:rPr lang="pl-PL" sz="1200" b="1" i="0">
                    <a:solidFill>
                      <a:schemeClr val="bg1"/>
                    </a:solidFill>
                    <a:latin typeface="Symbol" pitchFamily="18" charset="2"/>
                  </a:rPr>
                  <a:t>w</a:t>
                </a:r>
                <a:r>
                  <a:rPr lang="pl-PL" sz="1200" b="1" i="0">
                    <a:solidFill>
                      <a:schemeClr val="bg1"/>
                    </a:solidFill>
                  </a:rPr>
                  <a:t>)</a:t>
                </a:r>
              </a:p>
            </c:rich>
          </c:tx>
          <c:layout/>
        </c:title>
        <c:numFmt formatCode="General" sourceLinked="1"/>
        <c:tickLblPos val="nextTo"/>
        <c:spPr>
          <a:ln>
            <a:solidFill>
              <a:prstClr val="black"/>
            </a:solidFill>
          </a:ln>
        </c:spPr>
        <c:txPr>
          <a:bodyPr/>
          <a:lstStyle/>
          <a:p>
            <a:pPr>
              <a:defRPr>
                <a:solidFill>
                  <a:schemeClr val="bg1"/>
                </a:solidFill>
              </a:defRPr>
            </a:pPr>
            <a:endParaRPr lang="pl-PL"/>
          </a:p>
        </c:txPr>
        <c:crossAx val="68240512"/>
        <c:crosses val="autoZero"/>
        <c:crossBetween val="midCat"/>
      </c:valAx>
      <c:valAx>
        <c:axId val="68240512"/>
        <c:scaling>
          <c:orientation val="minMax"/>
        </c:scaling>
        <c:axPos val="l"/>
        <c:majorGridlines>
          <c:spPr>
            <a:ln>
              <a:solidFill>
                <a:schemeClr val="bg1"/>
              </a:solidFill>
            </a:ln>
          </c:spPr>
        </c:majorGridlines>
        <c:title>
          <c:tx>
            <c:rich>
              <a:bodyPr rot="0" vert="horz"/>
              <a:lstStyle/>
              <a:p>
                <a:pPr>
                  <a:defRPr sz="1200">
                    <a:solidFill>
                      <a:schemeClr val="bg1"/>
                    </a:solidFill>
                  </a:defRPr>
                </a:pPr>
                <a:r>
                  <a:rPr lang="pl-PL" sz="1200">
                    <a:solidFill>
                      <a:schemeClr val="bg1"/>
                    </a:solidFill>
                  </a:rPr>
                  <a:t>-</a:t>
                </a:r>
                <a:r>
                  <a:rPr lang="en-US" sz="1200">
                    <a:solidFill>
                      <a:schemeClr val="bg1"/>
                    </a:solidFill>
                  </a:rPr>
                  <a:t>Z</a:t>
                </a:r>
                <a:r>
                  <a:rPr lang="pl-PL" sz="1200">
                    <a:solidFill>
                      <a:schemeClr val="bg1"/>
                    </a:solidFill>
                  </a:rPr>
                  <a:t>''(</a:t>
                </a:r>
                <a:r>
                  <a:rPr lang="pl-PL" sz="1200">
                    <a:solidFill>
                      <a:schemeClr val="bg1"/>
                    </a:solidFill>
                    <a:latin typeface="Symbol" pitchFamily="18" charset="2"/>
                  </a:rPr>
                  <a:t>w</a:t>
                </a:r>
                <a:r>
                  <a:rPr lang="pl-PL" sz="1200">
                    <a:solidFill>
                      <a:schemeClr val="bg1"/>
                    </a:solidFill>
                  </a:rPr>
                  <a:t>)</a:t>
                </a:r>
                <a:endParaRPr lang="en-US" sz="1200">
                  <a:solidFill>
                    <a:schemeClr val="bg1"/>
                  </a:solidFill>
                </a:endParaRPr>
              </a:p>
            </c:rich>
          </c:tx>
          <c:layout/>
        </c:title>
        <c:numFmt formatCode="General" sourceLinked="1"/>
        <c:tickLblPos val="nextTo"/>
        <c:spPr>
          <a:ln>
            <a:solidFill>
              <a:prstClr val="black"/>
            </a:solidFill>
          </a:ln>
        </c:spPr>
        <c:txPr>
          <a:bodyPr/>
          <a:lstStyle/>
          <a:p>
            <a:pPr>
              <a:defRPr>
                <a:solidFill>
                  <a:schemeClr val="bg1"/>
                </a:solidFill>
              </a:defRPr>
            </a:pPr>
            <a:endParaRPr lang="pl-PL"/>
          </a:p>
        </c:txPr>
        <c:crossAx val="68241280"/>
        <c:crosses val="autoZero"/>
        <c:crossBetween val="midCat"/>
      </c:valAx>
    </c:plotArea>
    <c:plotVisOnly val="1"/>
  </c:chart>
  <c:spPr>
    <a:solidFill>
      <a:srgbClr val="FFFFCC"/>
    </a:solidFill>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A874EE8-CA7E-4DFF-A92E-BC8D03A00DDF}" type="datetimeFigureOut">
              <a:rPr lang="pl-PL" smtClean="0"/>
              <a:pPr/>
              <a:t>2014-09-18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A5EA09-340E-4ACC-9C80-AB1C4F485C8E}"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74EE8-CA7E-4DFF-A92E-BC8D03A00DDF}" type="datetimeFigureOut">
              <a:rPr lang="pl-PL" smtClean="0"/>
              <a:pPr/>
              <a:t>2014-09-18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5EA09-340E-4ACC-9C80-AB1C4F485C8E}"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36.bin"/></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oleObject" Target="../embeddings/oleObject41.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9.bin"/><Relationship Id="rId5" Type="http://schemas.openxmlformats.org/officeDocument/2006/relationships/oleObject" Target="../embeddings/oleObject48.bin"/><Relationship Id="rId4" Type="http://schemas.openxmlformats.org/officeDocument/2006/relationships/oleObject" Target="../embeddings/oleObject4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oleObject" Target="../embeddings/oleObject51.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55.bin"/><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oleObject" Target="../embeddings/oleObject60.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Elektrochemiczna Spektroskopia </a:t>
            </a:r>
            <a:r>
              <a:rPr lang="pl-PL" dirty="0"/>
              <a:t>I</a:t>
            </a:r>
            <a:r>
              <a:rPr lang="pl-PL" dirty="0" smtClean="0"/>
              <a:t>mpedancyjna</a:t>
            </a:r>
            <a:endParaRPr lang="pl-PL" dirty="0"/>
          </a:p>
        </p:txBody>
      </p:sp>
      <p:sp>
        <p:nvSpPr>
          <p:cNvPr id="3" name="Podtytuł 2"/>
          <p:cNvSpPr>
            <a:spLocks noGrp="1"/>
          </p:cNvSpPr>
          <p:nvPr>
            <p:ph type="subTitle" idx="1"/>
          </p:nvPr>
        </p:nvSpPr>
        <p:spPr/>
        <p:txBody>
          <a:bodyPr/>
          <a:lstStyle/>
          <a:p>
            <a:r>
              <a:rPr lang="pl-PL" dirty="0" smtClean="0"/>
              <a:t>(ang. </a:t>
            </a:r>
            <a:r>
              <a:rPr lang="pl-PL" dirty="0" err="1"/>
              <a:t>E</a:t>
            </a:r>
            <a:r>
              <a:rPr lang="pl-PL" dirty="0" err="1" smtClean="0"/>
              <a:t>lectrochemical</a:t>
            </a:r>
            <a:r>
              <a:rPr lang="pl-PL" dirty="0" smtClean="0"/>
              <a:t> </a:t>
            </a:r>
            <a:r>
              <a:rPr lang="pl-PL" dirty="0" err="1" smtClean="0"/>
              <a:t>Impedance</a:t>
            </a:r>
            <a:r>
              <a:rPr lang="pl-PL" dirty="0" smtClean="0"/>
              <a:t> </a:t>
            </a:r>
            <a:r>
              <a:rPr lang="pl-PL" dirty="0" err="1"/>
              <a:t>S</a:t>
            </a:r>
            <a:r>
              <a:rPr lang="pl-PL" dirty="0" err="1" smtClean="0"/>
              <a:t>pectroscopy</a:t>
            </a:r>
            <a:r>
              <a:rPr lang="pl-PL" dirty="0" smtClean="0"/>
              <a:t>, EIS)</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16632"/>
            <a:ext cx="8298682" cy="369332"/>
          </a:xfrm>
          <a:prstGeom prst="rect">
            <a:avLst/>
          </a:prstGeom>
          <a:noFill/>
        </p:spPr>
        <p:txBody>
          <a:bodyPr wrap="none" rtlCol="0">
            <a:spAutoFit/>
          </a:bodyPr>
          <a:lstStyle/>
          <a:p>
            <a:r>
              <a:rPr lang="pl-PL" dirty="0" smtClean="0"/>
              <a:t>Ogólnie po zaburzeniu liniowym mamy odpowiedź prądową, którą możemy zapisać tak:</a:t>
            </a:r>
            <a:endParaRPr lang="pl-PL" dirty="0"/>
          </a:p>
        </p:txBody>
      </p:sp>
      <p:graphicFrame>
        <p:nvGraphicFramePr>
          <p:cNvPr id="65538" name="Object 2"/>
          <p:cNvGraphicFramePr>
            <a:graphicFrameLocks noChangeAspect="1"/>
          </p:cNvGraphicFramePr>
          <p:nvPr/>
        </p:nvGraphicFramePr>
        <p:xfrm>
          <a:off x="2699792" y="620688"/>
          <a:ext cx="3695700" cy="776287"/>
        </p:xfrm>
        <a:graphic>
          <a:graphicData uri="http://schemas.openxmlformats.org/presentationml/2006/ole">
            <p:oleObj spid="_x0000_s65538" name="Equation" r:id="rId3" imgW="2057400" imgH="431640" progId="Equation.DSMT4">
              <p:embed/>
            </p:oleObj>
          </a:graphicData>
        </a:graphic>
      </p:graphicFrame>
      <p:sp>
        <p:nvSpPr>
          <p:cNvPr id="4" name="TextBox 3"/>
          <p:cNvSpPr txBox="1"/>
          <p:nvPr/>
        </p:nvSpPr>
        <p:spPr>
          <a:xfrm>
            <a:off x="755576" y="1612999"/>
            <a:ext cx="1818768" cy="369332"/>
          </a:xfrm>
          <a:prstGeom prst="rect">
            <a:avLst/>
          </a:prstGeom>
          <a:noFill/>
        </p:spPr>
        <p:txBody>
          <a:bodyPr wrap="none" rtlCol="0">
            <a:spAutoFit/>
          </a:bodyPr>
          <a:lstStyle/>
          <a:p>
            <a:r>
              <a:rPr lang="pl-PL" dirty="0" smtClean="0"/>
              <a:t>Jeżeli przyjmiemy</a:t>
            </a:r>
            <a:endParaRPr lang="pl-PL" dirty="0"/>
          </a:p>
        </p:txBody>
      </p:sp>
      <p:graphicFrame>
        <p:nvGraphicFramePr>
          <p:cNvPr id="65539" name="Object 3"/>
          <p:cNvGraphicFramePr>
            <a:graphicFrameLocks noChangeAspect="1"/>
          </p:cNvGraphicFramePr>
          <p:nvPr/>
        </p:nvGraphicFramePr>
        <p:xfrm>
          <a:off x="2672754" y="2261071"/>
          <a:ext cx="3627438" cy="503237"/>
        </p:xfrm>
        <a:graphic>
          <a:graphicData uri="http://schemas.openxmlformats.org/presentationml/2006/ole">
            <p:oleObj spid="_x0000_s65539" name="Equation" r:id="rId4" imgW="2019240" imgH="279360" progId="Equation.DSMT4">
              <p:embed/>
            </p:oleObj>
          </a:graphicData>
        </a:graphic>
      </p:graphicFrame>
      <p:sp>
        <p:nvSpPr>
          <p:cNvPr id="6" name="TextBox 5"/>
          <p:cNvSpPr txBox="1"/>
          <p:nvPr/>
        </p:nvSpPr>
        <p:spPr>
          <a:xfrm>
            <a:off x="827584" y="3053159"/>
            <a:ext cx="583878" cy="369332"/>
          </a:xfrm>
          <a:prstGeom prst="rect">
            <a:avLst/>
          </a:prstGeom>
          <a:noFill/>
        </p:spPr>
        <p:txBody>
          <a:bodyPr wrap="none" rtlCol="0">
            <a:spAutoFit/>
          </a:bodyPr>
          <a:lstStyle/>
          <a:p>
            <a:r>
              <a:rPr lang="pl-PL" dirty="0" smtClean="0"/>
              <a:t>oraz</a:t>
            </a:r>
            <a:endParaRPr lang="pl-PL" dirty="0"/>
          </a:p>
        </p:txBody>
      </p:sp>
      <p:graphicFrame>
        <p:nvGraphicFramePr>
          <p:cNvPr id="65540" name="Object 4"/>
          <p:cNvGraphicFramePr>
            <a:graphicFrameLocks noChangeAspect="1"/>
          </p:cNvGraphicFramePr>
          <p:nvPr/>
        </p:nvGraphicFramePr>
        <p:xfrm>
          <a:off x="2303463" y="3701231"/>
          <a:ext cx="4564062" cy="641350"/>
        </p:xfrm>
        <a:graphic>
          <a:graphicData uri="http://schemas.openxmlformats.org/presentationml/2006/ole">
            <p:oleObj spid="_x0000_s65540" name="Equation" r:id="rId5" imgW="2539800" imgH="355320" progId="Equation.DSMT4">
              <p:embed/>
            </p:oleObj>
          </a:graphicData>
        </a:graphic>
      </p:graphicFrame>
      <p:sp>
        <p:nvSpPr>
          <p:cNvPr id="8" name="TextBox 7"/>
          <p:cNvSpPr txBox="1"/>
          <p:nvPr/>
        </p:nvSpPr>
        <p:spPr>
          <a:xfrm>
            <a:off x="827584" y="4853359"/>
            <a:ext cx="766107" cy="369332"/>
          </a:xfrm>
          <a:prstGeom prst="rect">
            <a:avLst/>
          </a:prstGeom>
          <a:noFill/>
        </p:spPr>
        <p:txBody>
          <a:bodyPr wrap="none" rtlCol="0">
            <a:spAutoFit/>
          </a:bodyPr>
          <a:lstStyle/>
          <a:p>
            <a:r>
              <a:rPr lang="pl-PL" dirty="0" smtClean="0"/>
              <a:t>wtedy</a:t>
            </a:r>
            <a:endParaRPr lang="pl-PL" dirty="0"/>
          </a:p>
        </p:txBody>
      </p:sp>
      <p:graphicFrame>
        <p:nvGraphicFramePr>
          <p:cNvPr id="65541" name="Object 5"/>
          <p:cNvGraphicFramePr>
            <a:graphicFrameLocks noChangeAspect="1"/>
          </p:cNvGraphicFramePr>
          <p:nvPr/>
        </p:nvGraphicFramePr>
        <p:xfrm>
          <a:off x="2270125" y="4979243"/>
          <a:ext cx="4560888" cy="1558925"/>
        </p:xfrm>
        <a:graphic>
          <a:graphicData uri="http://schemas.openxmlformats.org/presentationml/2006/ole">
            <p:oleObj spid="_x0000_s65541" name="Equation" r:id="rId6" imgW="2539800" imgH="86328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ChangeAspect="1"/>
          </p:cNvGraphicFramePr>
          <p:nvPr/>
        </p:nvGraphicFramePr>
        <p:xfrm>
          <a:off x="938014" y="732309"/>
          <a:ext cx="7185025" cy="752475"/>
        </p:xfrm>
        <a:graphic>
          <a:graphicData uri="http://schemas.openxmlformats.org/presentationml/2006/ole">
            <p:oleObj spid="_x0000_s66562" name="Equation" r:id="rId3" imgW="4000320" imgH="419040" progId="Equation.DSMT4">
              <p:embed/>
            </p:oleObj>
          </a:graphicData>
        </a:graphic>
      </p:graphicFrame>
      <p:graphicFrame>
        <p:nvGraphicFramePr>
          <p:cNvPr id="66563" name="Object 3"/>
          <p:cNvGraphicFramePr>
            <a:graphicFrameLocks noChangeAspect="1"/>
          </p:cNvGraphicFramePr>
          <p:nvPr/>
        </p:nvGraphicFramePr>
        <p:xfrm>
          <a:off x="998339" y="2276872"/>
          <a:ext cx="7094538" cy="1643062"/>
        </p:xfrm>
        <a:graphic>
          <a:graphicData uri="http://schemas.openxmlformats.org/presentationml/2006/ole">
            <p:oleObj spid="_x0000_s66563" name="Equation" r:id="rId4" imgW="3949560" imgH="914400" progId="Equation.DSMT4">
              <p:embed/>
            </p:oleObj>
          </a:graphicData>
        </a:graphic>
      </p:graphicFrame>
      <p:sp>
        <p:nvSpPr>
          <p:cNvPr id="4" name="TextBox 3"/>
          <p:cNvSpPr txBox="1"/>
          <p:nvPr/>
        </p:nvSpPr>
        <p:spPr>
          <a:xfrm>
            <a:off x="881931" y="188640"/>
            <a:ext cx="773610" cy="369332"/>
          </a:xfrm>
          <a:prstGeom prst="rect">
            <a:avLst/>
          </a:prstGeom>
          <a:noFill/>
        </p:spPr>
        <p:txBody>
          <a:bodyPr wrap="none" rtlCol="0">
            <a:spAutoFit/>
          </a:bodyPr>
          <a:lstStyle/>
          <a:p>
            <a:r>
              <a:rPr lang="pl-PL" dirty="0" smtClean="0"/>
              <a:t>Zatem</a:t>
            </a:r>
            <a:endParaRPr lang="pl-PL" dirty="0"/>
          </a:p>
        </p:txBody>
      </p:sp>
      <p:sp>
        <p:nvSpPr>
          <p:cNvPr id="5" name="TextBox 4"/>
          <p:cNvSpPr txBox="1"/>
          <p:nvPr/>
        </p:nvSpPr>
        <p:spPr>
          <a:xfrm>
            <a:off x="953939" y="1700808"/>
            <a:ext cx="611065" cy="369332"/>
          </a:xfrm>
          <a:prstGeom prst="rect">
            <a:avLst/>
          </a:prstGeom>
          <a:noFill/>
        </p:spPr>
        <p:txBody>
          <a:bodyPr wrap="none" rtlCol="0">
            <a:spAutoFit/>
          </a:bodyPr>
          <a:lstStyle/>
          <a:p>
            <a:r>
              <a:rPr lang="pl-PL" dirty="0" smtClean="0"/>
              <a:t>skąd</a:t>
            </a:r>
            <a:endParaRPr lang="pl-PL" dirty="0"/>
          </a:p>
        </p:txBody>
      </p:sp>
      <p:sp>
        <p:nvSpPr>
          <p:cNvPr id="6" name="TextBox 5"/>
          <p:cNvSpPr txBox="1"/>
          <p:nvPr/>
        </p:nvSpPr>
        <p:spPr>
          <a:xfrm>
            <a:off x="1025947" y="4077072"/>
            <a:ext cx="2112758" cy="369332"/>
          </a:xfrm>
          <a:prstGeom prst="rect">
            <a:avLst/>
          </a:prstGeom>
          <a:noFill/>
        </p:spPr>
        <p:txBody>
          <a:bodyPr wrap="none" rtlCol="0">
            <a:spAutoFit/>
          </a:bodyPr>
          <a:lstStyle/>
          <a:p>
            <a:r>
              <a:rPr lang="pl-PL" dirty="0" smtClean="0"/>
              <a:t>co daje impedancję </a:t>
            </a:r>
            <a:endParaRPr lang="pl-PL" dirty="0"/>
          </a:p>
        </p:txBody>
      </p:sp>
      <p:graphicFrame>
        <p:nvGraphicFramePr>
          <p:cNvPr id="66564" name="Object 4"/>
          <p:cNvGraphicFramePr>
            <a:graphicFrameLocks noChangeAspect="1"/>
          </p:cNvGraphicFramePr>
          <p:nvPr/>
        </p:nvGraphicFramePr>
        <p:xfrm>
          <a:off x="539552" y="4533206"/>
          <a:ext cx="8007350" cy="2052637"/>
        </p:xfrm>
        <a:graphic>
          <a:graphicData uri="http://schemas.openxmlformats.org/presentationml/2006/ole">
            <p:oleObj spid="_x0000_s66564" name="Equation" r:id="rId5" imgW="4457520" imgH="114300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260648"/>
            <a:ext cx="5207259" cy="369332"/>
          </a:xfrm>
          <a:prstGeom prst="rect">
            <a:avLst/>
          </a:prstGeom>
          <a:noFill/>
        </p:spPr>
        <p:txBody>
          <a:bodyPr wrap="none" rtlCol="0">
            <a:spAutoFit/>
          </a:bodyPr>
          <a:lstStyle/>
          <a:p>
            <a:r>
              <a:rPr lang="pl-PL" dirty="0" smtClean="0"/>
              <a:t>W przypadku reakcji odwracalnej (równanie Nernsta):</a:t>
            </a:r>
            <a:endParaRPr lang="pl-PL" dirty="0"/>
          </a:p>
        </p:txBody>
      </p:sp>
      <p:graphicFrame>
        <p:nvGraphicFramePr>
          <p:cNvPr id="67586" name="Object 2"/>
          <p:cNvGraphicFramePr>
            <a:graphicFrameLocks noChangeAspect="1"/>
          </p:cNvGraphicFramePr>
          <p:nvPr/>
        </p:nvGraphicFramePr>
        <p:xfrm>
          <a:off x="3241675" y="908720"/>
          <a:ext cx="2578100" cy="774700"/>
        </p:xfrm>
        <a:graphic>
          <a:graphicData uri="http://schemas.openxmlformats.org/presentationml/2006/ole">
            <p:oleObj spid="_x0000_s67586" name="Equation" r:id="rId3" imgW="1434960" imgH="431640" progId="Equation.DSMT4">
              <p:embed/>
            </p:oleObj>
          </a:graphicData>
        </a:graphic>
      </p:graphicFrame>
      <p:sp>
        <p:nvSpPr>
          <p:cNvPr id="4" name="TextBox 3"/>
          <p:cNvSpPr txBox="1"/>
          <p:nvPr/>
        </p:nvSpPr>
        <p:spPr>
          <a:xfrm>
            <a:off x="827584" y="1916832"/>
            <a:ext cx="581762" cy="369332"/>
          </a:xfrm>
          <a:prstGeom prst="rect">
            <a:avLst/>
          </a:prstGeom>
          <a:noFill/>
        </p:spPr>
        <p:txBody>
          <a:bodyPr wrap="none" rtlCol="0">
            <a:spAutoFit/>
          </a:bodyPr>
          <a:lstStyle/>
          <a:p>
            <a:r>
              <a:rPr lang="pl-PL" dirty="0" smtClean="0"/>
              <a:t>czyli</a:t>
            </a:r>
            <a:endParaRPr lang="pl-PL" dirty="0"/>
          </a:p>
        </p:txBody>
      </p:sp>
      <p:graphicFrame>
        <p:nvGraphicFramePr>
          <p:cNvPr id="67587" name="Object 3"/>
          <p:cNvGraphicFramePr>
            <a:graphicFrameLocks noChangeAspect="1"/>
          </p:cNvGraphicFramePr>
          <p:nvPr/>
        </p:nvGraphicFramePr>
        <p:xfrm>
          <a:off x="3394075" y="2348880"/>
          <a:ext cx="2054225" cy="820737"/>
        </p:xfrm>
        <a:graphic>
          <a:graphicData uri="http://schemas.openxmlformats.org/presentationml/2006/ole">
            <p:oleObj spid="_x0000_s67587" name="Equation" r:id="rId4" imgW="1143000" imgH="457200" progId="Equation.DSMT4">
              <p:embed/>
            </p:oleObj>
          </a:graphicData>
        </a:graphic>
      </p:graphicFrame>
      <p:sp>
        <p:nvSpPr>
          <p:cNvPr id="6" name="TextBox 5"/>
          <p:cNvSpPr txBox="1"/>
          <p:nvPr/>
        </p:nvSpPr>
        <p:spPr>
          <a:xfrm>
            <a:off x="827584" y="3645024"/>
            <a:ext cx="4258795" cy="369332"/>
          </a:xfrm>
          <a:prstGeom prst="rect">
            <a:avLst/>
          </a:prstGeom>
          <a:noFill/>
        </p:spPr>
        <p:txBody>
          <a:bodyPr wrap="none" rtlCol="0">
            <a:spAutoFit/>
          </a:bodyPr>
          <a:lstStyle/>
          <a:p>
            <a:r>
              <a:rPr lang="pl-PL" dirty="0" smtClean="0"/>
              <a:t>część dyfuzyjna impedancji przyjmie postać</a:t>
            </a:r>
            <a:endParaRPr lang="pl-PL" dirty="0"/>
          </a:p>
        </p:txBody>
      </p:sp>
      <p:graphicFrame>
        <p:nvGraphicFramePr>
          <p:cNvPr id="67588" name="Object 4"/>
          <p:cNvGraphicFramePr>
            <a:graphicFrameLocks noChangeAspect="1"/>
          </p:cNvGraphicFramePr>
          <p:nvPr/>
        </p:nvGraphicFramePr>
        <p:xfrm>
          <a:off x="1954213" y="4581128"/>
          <a:ext cx="5178425" cy="957262"/>
        </p:xfrm>
        <a:graphic>
          <a:graphicData uri="http://schemas.openxmlformats.org/presentationml/2006/ole">
            <p:oleObj spid="_x0000_s67588" name="Equation" r:id="rId5" imgW="2882880" imgH="53316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338639" y="500042"/>
            <a:ext cx="6805261" cy="523220"/>
          </a:xfrm>
          <a:prstGeom prst="rect">
            <a:avLst/>
          </a:prstGeom>
          <a:noFill/>
        </p:spPr>
        <p:txBody>
          <a:bodyPr wrap="none" rtlCol="0">
            <a:spAutoFit/>
          </a:bodyPr>
          <a:lstStyle/>
          <a:p>
            <a:r>
              <a:rPr lang="pl-PL" sz="2800" dirty="0" smtClean="0"/>
              <a:t>Graficzna reprezentacja impedancji </a:t>
            </a:r>
            <a:r>
              <a:rPr lang="pl-PL" sz="2800" dirty="0" err="1" smtClean="0"/>
              <a:t>Warburga</a:t>
            </a:r>
            <a:endParaRPr lang="pl-PL" sz="2800" dirty="0"/>
          </a:p>
        </p:txBody>
      </p:sp>
      <p:graphicFrame>
        <p:nvGraphicFramePr>
          <p:cNvPr id="38914" name="Object 2"/>
          <p:cNvGraphicFramePr>
            <a:graphicFrameLocks noChangeAspect="1"/>
          </p:cNvGraphicFramePr>
          <p:nvPr/>
        </p:nvGraphicFramePr>
        <p:xfrm>
          <a:off x="5652120" y="1700808"/>
          <a:ext cx="3051175" cy="2046287"/>
        </p:xfrm>
        <a:graphic>
          <a:graphicData uri="http://schemas.openxmlformats.org/presentationml/2006/ole">
            <p:oleObj spid="_x0000_s38914" name="Equation" r:id="rId3" imgW="1917360" imgH="1282680" progId="Equation.DSMT4">
              <p:embed/>
            </p:oleObj>
          </a:graphicData>
        </a:graphic>
      </p:graphicFrame>
      <p:sp>
        <p:nvSpPr>
          <p:cNvPr id="14" name="pole tekstowe 13"/>
          <p:cNvSpPr txBox="1"/>
          <p:nvPr/>
        </p:nvSpPr>
        <p:spPr>
          <a:xfrm>
            <a:off x="5115515" y="4371150"/>
            <a:ext cx="412805" cy="461665"/>
          </a:xfrm>
          <a:prstGeom prst="rect">
            <a:avLst/>
          </a:prstGeom>
          <a:noFill/>
        </p:spPr>
        <p:txBody>
          <a:bodyPr wrap="none" rtlCol="0">
            <a:spAutoFit/>
          </a:bodyPr>
          <a:lstStyle/>
          <a:p>
            <a:r>
              <a:rPr lang="pl-PL" sz="2400" dirty="0" smtClean="0"/>
              <a:t>Z’</a:t>
            </a:r>
            <a:endParaRPr lang="pl-PL" sz="2400" dirty="0"/>
          </a:p>
        </p:txBody>
      </p:sp>
      <p:grpSp>
        <p:nvGrpSpPr>
          <p:cNvPr id="12" name="Group 11"/>
          <p:cNvGrpSpPr/>
          <p:nvPr/>
        </p:nvGrpSpPr>
        <p:grpSpPr>
          <a:xfrm>
            <a:off x="755576" y="1942258"/>
            <a:ext cx="4500594" cy="3286942"/>
            <a:chOff x="755576" y="1942258"/>
            <a:chExt cx="4500594" cy="3286942"/>
          </a:xfrm>
        </p:grpSpPr>
        <p:cxnSp>
          <p:nvCxnSpPr>
            <p:cNvPr id="4" name="Łącznik prosty ze strzałką 3"/>
            <p:cNvCxnSpPr/>
            <p:nvPr/>
          </p:nvCxnSpPr>
          <p:spPr>
            <a:xfrm>
              <a:off x="755576" y="4299712"/>
              <a:ext cx="4500594" cy="1588"/>
            </a:xfrm>
            <a:prstGeom prst="straightConnector1">
              <a:avLst/>
            </a:prstGeom>
            <a:ln w="2222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rot="5400000" flipH="1" flipV="1">
              <a:off x="219791" y="3621051"/>
              <a:ext cx="3214710" cy="1588"/>
            </a:xfrm>
            <a:prstGeom prst="straightConnector1">
              <a:avLst/>
            </a:prstGeom>
            <a:ln w="2222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10"/>
            <p:cNvCxnSpPr/>
            <p:nvPr/>
          </p:nvCxnSpPr>
          <p:spPr>
            <a:xfrm flipV="1">
              <a:off x="1827146" y="2228010"/>
              <a:ext cx="2214578" cy="207170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pole tekstowe 14"/>
            <p:cNvSpPr txBox="1"/>
            <p:nvPr/>
          </p:nvSpPr>
          <p:spPr>
            <a:xfrm>
              <a:off x="969890" y="1942258"/>
              <a:ext cx="584327" cy="461665"/>
            </a:xfrm>
            <a:prstGeom prst="rect">
              <a:avLst/>
            </a:prstGeom>
            <a:noFill/>
          </p:spPr>
          <p:txBody>
            <a:bodyPr wrap="none" rtlCol="0">
              <a:spAutoFit/>
            </a:bodyPr>
            <a:lstStyle/>
            <a:p>
              <a:r>
                <a:rPr lang="pl-PL" sz="2400" dirty="0" smtClean="0"/>
                <a:t>-Z’’</a:t>
              </a:r>
              <a:endParaRPr lang="pl-PL" sz="2400" dirty="0"/>
            </a:p>
          </p:txBody>
        </p:sp>
        <p:cxnSp>
          <p:nvCxnSpPr>
            <p:cNvPr id="17" name="Łącznik prosty ze strzałką 16"/>
            <p:cNvCxnSpPr/>
            <p:nvPr/>
          </p:nvCxnSpPr>
          <p:spPr>
            <a:xfrm rot="10800000" flipV="1">
              <a:off x="3255906" y="2942390"/>
              <a:ext cx="448216" cy="41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pole tekstowe 21"/>
            <p:cNvSpPr txBox="1"/>
            <p:nvPr/>
          </p:nvSpPr>
          <p:spPr>
            <a:xfrm>
              <a:off x="3398782" y="3013828"/>
              <a:ext cx="360996" cy="400110"/>
            </a:xfrm>
            <a:prstGeom prst="rect">
              <a:avLst/>
            </a:prstGeom>
            <a:noFill/>
          </p:spPr>
          <p:txBody>
            <a:bodyPr wrap="none" rtlCol="0">
              <a:spAutoFit/>
            </a:bodyPr>
            <a:lstStyle/>
            <a:p>
              <a:r>
                <a:rPr lang="pl-PL" sz="2000" dirty="0" smtClean="0">
                  <a:latin typeface="Symbol" pitchFamily="18" charset="2"/>
                </a:rPr>
                <a:t>w</a:t>
              </a:r>
              <a:endParaRPr lang="pl-PL" sz="2000" dirty="0">
                <a:latin typeface="Symbol" pitchFamily="18" charset="2"/>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Łuk 14"/>
          <p:cNvSpPr/>
          <p:nvPr/>
        </p:nvSpPr>
        <p:spPr>
          <a:xfrm>
            <a:off x="2857488" y="3857628"/>
            <a:ext cx="2071702" cy="1714512"/>
          </a:xfrm>
          <a:prstGeom prst="arc">
            <a:avLst>
              <a:gd name="adj1" fmla="val 10643598"/>
              <a:gd name="adj2" fmla="val 20057456"/>
            </a:avLst>
          </a:prstGeom>
          <a:ln w="3492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17" name="Łącznik prosty ze strzałką 16"/>
          <p:cNvCxnSpPr/>
          <p:nvPr/>
        </p:nvCxnSpPr>
        <p:spPr>
          <a:xfrm>
            <a:off x="1227237" y="4770131"/>
            <a:ext cx="6988101" cy="16191"/>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p:nvPr/>
        </p:nvCxnSpPr>
        <p:spPr>
          <a:xfrm rot="16200000" flipV="1">
            <a:off x="289018" y="3760475"/>
            <a:ext cx="3009920" cy="9524"/>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9" name="pole tekstowe 18"/>
          <p:cNvSpPr txBox="1"/>
          <p:nvPr/>
        </p:nvSpPr>
        <p:spPr>
          <a:xfrm>
            <a:off x="1071538" y="2126925"/>
            <a:ext cx="584327" cy="461665"/>
          </a:xfrm>
          <a:prstGeom prst="rect">
            <a:avLst/>
          </a:prstGeom>
          <a:noFill/>
        </p:spPr>
        <p:txBody>
          <a:bodyPr wrap="none" rtlCol="0">
            <a:spAutoFit/>
          </a:bodyPr>
          <a:lstStyle/>
          <a:p>
            <a:r>
              <a:rPr lang="pl-PL" sz="2400" dirty="0" smtClean="0"/>
              <a:t>-Z’’</a:t>
            </a:r>
            <a:endParaRPr lang="pl-PL" sz="2400" dirty="0"/>
          </a:p>
        </p:txBody>
      </p:sp>
      <p:sp>
        <p:nvSpPr>
          <p:cNvPr id="20" name="pole tekstowe 19"/>
          <p:cNvSpPr txBox="1"/>
          <p:nvPr/>
        </p:nvSpPr>
        <p:spPr>
          <a:xfrm>
            <a:off x="7945409" y="4831119"/>
            <a:ext cx="412805" cy="461665"/>
          </a:xfrm>
          <a:prstGeom prst="rect">
            <a:avLst/>
          </a:prstGeom>
          <a:noFill/>
        </p:spPr>
        <p:txBody>
          <a:bodyPr wrap="none" rtlCol="0">
            <a:spAutoFit/>
          </a:bodyPr>
          <a:lstStyle/>
          <a:p>
            <a:r>
              <a:rPr lang="pl-PL" sz="2400" dirty="0" smtClean="0"/>
              <a:t>Z’</a:t>
            </a:r>
            <a:endParaRPr lang="pl-PL" sz="2400" dirty="0"/>
          </a:p>
        </p:txBody>
      </p:sp>
      <p:sp>
        <p:nvSpPr>
          <p:cNvPr id="21" name="Elipsa 20"/>
          <p:cNvSpPr/>
          <p:nvPr/>
        </p:nvSpPr>
        <p:spPr>
          <a:xfrm>
            <a:off x="5041572" y="4714884"/>
            <a:ext cx="142876" cy="142876"/>
          </a:xfrm>
          <a:prstGeom prst="ellipse">
            <a:avLst/>
          </a:prstGeom>
          <a:solidFill>
            <a:schemeClr val="tx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2" name="Łącznik prosty ze strzałką 21"/>
          <p:cNvCxnSpPr/>
          <p:nvPr/>
        </p:nvCxnSpPr>
        <p:spPr>
          <a:xfrm rot="10800000">
            <a:off x="3643306" y="3500438"/>
            <a:ext cx="500066"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pole tekstowe 22"/>
          <p:cNvSpPr txBox="1"/>
          <p:nvPr/>
        </p:nvSpPr>
        <p:spPr>
          <a:xfrm>
            <a:off x="3714744" y="3000372"/>
            <a:ext cx="378630" cy="430887"/>
          </a:xfrm>
          <a:prstGeom prst="rect">
            <a:avLst/>
          </a:prstGeom>
          <a:noFill/>
        </p:spPr>
        <p:txBody>
          <a:bodyPr wrap="none" rtlCol="0">
            <a:spAutoFit/>
          </a:bodyPr>
          <a:lstStyle/>
          <a:p>
            <a:r>
              <a:rPr lang="pl-PL" sz="2200" dirty="0" smtClean="0">
                <a:latin typeface="Symbol" pitchFamily="18" charset="2"/>
              </a:rPr>
              <a:t>w</a:t>
            </a:r>
            <a:endParaRPr lang="pl-PL" sz="2200" dirty="0">
              <a:latin typeface="Symbol" pitchFamily="18" charset="2"/>
            </a:endParaRPr>
          </a:p>
        </p:txBody>
      </p:sp>
      <p:sp>
        <p:nvSpPr>
          <p:cNvPr id="25" name="Elipsa 24"/>
          <p:cNvSpPr/>
          <p:nvPr/>
        </p:nvSpPr>
        <p:spPr>
          <a:xfrm>
            <a:off x="2786050" y="4703466"/>
            <a:ext cx="142876" cy="142876"/>
          </a:xfrm>
          <a:prstGeom prst="ellipse">
            <a:avLst/>
          </a:prstGeom>
          <a:solidFill>
            <a:schemeClr val="tx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pole tekstowe 25"/>
          <p:cNvSpPr txBox="1"/>
          <p:nvPr/>
        </p:nvSpPr>
        <p:spPr>
          <a:xfrm>
            <a:off x="3214678" y="4857760"/>
            <a:ext cx="1714512" cy="461665"/>
          </a:xfrm>
          <a:prstGeom prst="rect">
            <a:avLst/>
          </a:prstGeom>
          <a:noFill/>
        </p:spPr>
        <p:txBody>
          <a:bodyPr wrap="square" rtlCol="0">
            <a:spAutoFit/>
          </a:bodyPr>
          <a:lstStyle/>
          <a:p>
            <a:r>
              <a:rPr lang="pl-PL" sz="2400" dirty="0" err="1" smtClean="0">
                <a:latin typeface="Times New Roman" pitchFamily="18" charset="0"/>
                <a:cs typeface="Times New Roman" pitchFamily="18" charset="0"/>
              </a:rPr>
              <a:t>R</a:t>
            </a:r>
            <a:r>
              <a:rPr lang="pl-PL" sz="2400" baseline="-25000" dirty="0" err="1" smtClean="0">
                <a:latin typeface="Symbol" pitchFamily="18" charset="2"/>
                <a:cs typeface="Times New Roman" pitchFamily="18" charset="0"/>
              </a:rPr>
              <a:t>W</a:t>
            </a:r>
            <a:r>
              <a:rPr lang="pl-PL" sz="2400" dirty="0" err="1" smtClean="0">
                <a:latin typeface="Times New Roman" pitchFamily="18" charset="0"/>
                <a:cs typeface="Times New Roman" pitchFamily="18" charset="0"/>
              </a:rPr>
              <a:t>+R</a:t>
            </a:r>
            <a:r>
              <a:rPr lang="pl-PL" sz="2400" baseline="-25000" dirty="0" err="1" smtClean="0">
                <a:latin typeface="Times New Roman" pitchFamily="18" charset="0"/>
                <a:cs typeface="Times New Roman" pitchFamily="18" charset="0"/>
              </a:rPr>
              <a:t>ct</a:t>
            </a:r>
            <a:r>
              <a:rPr lang="pl-PL" sz="2400" dirty="0" smtClean="0">
                <a:latin typeface="Times New Roman" pitchFamily="18" charset="0"/>
                <a:cs typeface="Times New Roman" pitchFamily="18" charset="0"/>
              </a:rPr>
              <a:t>/2</a:t>
            </a:r>
            <a:endParaRPr lang="pl-PL" sz="2400" dirty="0">
              <a:latin typeface="Times New Roman" pitchFamily="18" charset="0"/>
              <a:cs typeface="Times New Roman" pitchFamily="18" charset="0"/>
            </a:endParaRPr>
          </a:p>
        </p:txBody>
      </p:sp>
      <p:sp>
        <p:nvSpPr>
          <p:cNvPr id="27" name="Elipsa 26"/>
          <p:cNvSpPr/>
          <p:nvPr/>
        </p:nvSpPr>
        <p:spPr>
          <a:xfrm>
            <a:off x="3785620" y="4742180"/>
            <a:ext cx="72000" cy="72000"/>
          </a:xfrm>
          <a:prstGeom prst="ellipse">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8" name="pole tekstowe 27"/>
          <p:cNvSpPr txBox="1"/>
          <p:nvPr/>
        </p:nvSpPr>
        <p:spPr>
          <a:xfrm>
            <a:off x="500034" y="357166"/>
            <a:ext cx="8215370" cy="830997"/>
          </a:xfrm>
          <a:prstGeom prst="rect">
            <a:avLst/>
          </a:prstGeom>
          <a:noFill/>
        </p:spPr>
        <p:txBody>
          <a:bodyPr wrap="square" rtlCol="0">
            <a:spAutoFit/>
          </a:bodyPr>
          <a:lstStyle/>
          <a:p>
            <a:r>
              <a:rPr lang="pl-PL" sz="2400" dirty="0" smtClean="0"/>
              <a:t>Widmo impedancyjne układu Randlesa R</a:t>
            </a:r>
            <a:r>
              <a:rPr lang="pl-PL" sz="2400" baseline="-25000" dirty="0" smtClean="0">
                <a:sym typeface="Symbol"/>
              </a:rPr>
              <a:t></a:t>
            </a:r>
            <a:r>
              <a:rPr lang="pl-PL" sz="2400" dirty="0" smtClean="0"/>
              <a:t>(C</a:t>
            </a:r>
            <a:r>
              <a:rPr lang="pl-PL" sz="2400" baseline="-25000" dirty="0" smtClean="0"/>
              <a:t>dl</a:t>
            </a:r>
            <a:r>
              <a:rPr lang="pl-PL" sz="2400" dirty="0" smtClean="0"/>
              <a:t>(R</a:t>
            </a:r>
            <a:r>
              <a:rPr lang="pl-PL" sz="2400" baseline="-25000" dirty="0" smtClean="0"/>
              <a:t>ct</a:t>
            </a:r>
            <a:r>
              <a:rPr lang="pl-PL" sz="2400" dirty="0" smtClean="0"/>
              <a:t>W)) z nieskończonym elementem Warburga.</a:t>
            </a:r>
            <a:endParaRPr lang="pl-PL" sz="2400" dirty="0"/>
          </a:p>
        </p:txBody>
      </p:sp>
      <p:sp>
        <p:nvSpPr>
          <p:cNvPr id="30" name="Łuk 29"/>
          <p:cNvSpPr/>
          <p:nvPr/>
        </p:nvSpPr>
        <p:spPr>
          <a:xfrm rot="10800000">
            <a:off x="4759019" y="3915418"/>
            <a:ext cx="714380" cy="571504"/>
          </a:xfrm>
          <a:prstGeom prst="arc">
            <a:avLst>
              <a:gd name="adj1" fmla="val 12093086"/>
              <a:gd name="adj2" fmla="val 21221981"/>
            </a:avLst>
          </a:prstGeom>
          <a:ln w="3492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32" name="Łącznik prosty 31"/>
          <p:cNvCxnSpPr/>
          <p:nvPr/>
        </p:nvCxnSpPr>
        <p:spPr>
          <a:xfrm rot="5400000" flipH="1" flipV="1">
            <a:off x="5322099" y="3093881"/>
            <a:ext cx="1357322" cy="1143008"/>
          </a:xfrm>
          <a:prstGeom prst="line">
            <a:avLst/>
          </a:prstGeom>
          <a:ln w="34925">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ole tekstowe 33"/>
          <p:cNvSpPr txBox="1"/>
          <p:nvPr/>
        </p:nvSpPr>
        <p:spPr>
          <a:xfrm>
            <a:off x="4701228" y="4860958"/>
            <a:ext cx="1714512" cy="461665"/>
          </a:xfrm>
          <a:prstGeom prst="rect">
            <a:avLst/>
          </a:prstGeom>
          <a:noFill/>
        </p:spPr>
        <p:txBody>
          <a:bodyPr wrap="square" rtlCol="0">
            <a:spAutoFit/>
          </a:bodyPr>
          <a:lstStyle/>
          <a:p>
            <a:r>
              <a:rPr lang="pl-PL" sz="2400" dirty="0" err="1" smtClean="0">
                <a:latin typeface="Times New Roman" pitchFamily="18" charset="0"/>
                <a:cs typeface="Times New Roman" pitchFamily="18" charset="0"/>
              </a:rPr>
              <a:t>R</a:t>
            </a:r>
            <a:r>
              <a:rPr lang="pl-PL" sz="2400" baseline="-25000" dirty="0" err="1" smtClean="0">
                <a:latin typeface="Symbol" pitchFamily="18" charset="2"/>
                <a:cs typeface="Times New Roman" pitchFamily="18" charset="0"/>
              </a:rPr>
              <a:t>W</a:t>
            </a:r>
            <a:r>
              <a:rPr lang="pl-PL" sz="2400" dirty="0" err="1" smtClean="0">
                <a:latin typeface="Times New Roman" pitchFamily="18" charset="0"/>
                <a:cs typeface="Times New Roman" pitchFamily="18" charset="0"/>
              </a:rPr>
              <a:t>+R</a:t>
            </a:r>
            <a:r>
              <a:rPr lang="pl-PL" sz="2400" baseline="-25000" dirty="0" err="1" smtClean="0">
                <a:latin typeface="Times New Roman" pitchFamily="18" charset="0"/>
                <a:cs typeface="Times New Roman" pitchFamily="18" charset="0"/>
              </a:rPr>
              <a:t>ct</a:t>
            </a:r>
            <a:endParaRPr lang="pl-PL" sz="2400" dirty="0">
              <a:latin typeface="Times New Roman" pitchFamily="18" charset="0"/>
              <a:cs typeface="Times New Roman" pitchFamily="18" charset="0"/>
            </a:endParaRPr>
          </a:p>
        </p:txBody>
      </p:sp>
      <p:cxnSp>
        <p:nvCxnSpPr>
          <p:cNvPr id="36" name="Łącznik prosty 35"/>
          <p:cNvCxnSpPr/>
          <p:nvPr/>
        </p:nvCxnSpPr>
        <p:spPr>
          <a:xfrm rot="5400000">
            <a:off x="3500430" y="3500438"/>
            <a:ext cx="2571768" cy="0"/>
          </a:xfrm>
          <a:prstGeom prst="line">
            <a:avLst/>
          </a:prstGeom>
          <a:ln w="190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38" name="Łącznik prosty 37"/>
          <p:cNvCxnSpPr/>
          <p:nvPr/>
        </p:nvCxnSpPr>
        <p:spPr>
          <a:xfrm rot="5400000">
            <a:off x="4214810" y="3500438"/>
            <a:ext cx="2571768" cy="0"/>
          </a:xfrm>
          <a:prstGeom prst="line">
            <a:avLst/>
          </a:prstGeom>
          <a:ln w="1905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39" name="pole tekstowe 38"/>
          <p:cNvSpPr txBox="1"/>
          <p:nvPr/>
        </p:nvSpPr>
        <p:spPr>
          <a:xfrm>
            <a:off x="2143108" y="2214554"/>
            <a:ext cx="2139304" cy="646331"/>
          </a:xfrm>
          <a:prstGeom prst="rect">
            <a:avLst/>
          </a:prstGeom>
          <a:noFill/>
        </p:spPr>
        <p:txBody>
          <a:bodyPr wrap="none" rtlCol="0">
            <a:spAutoFit/>
          </a:bodyPr>
          <a:lstStyle/>
          <a:p>
            <a:r>
              <a:rPr lang="pl-PL" dirty="0" smtClean="0"/>
              <a:t>Proces kontrolowany</a:t>
            </a:r>
          </a:p>
          <a:p>
            <a:r>
              <a:rPr lang="pl-PL" dirty="0" smtClean="0"/>
              <a:t>kinetyką</a:t>
            </a:r>
            <a:endParaRPr lang="pl-PL" dirty="0"/>
          </a:p>
        </p:txBody>
      </p:sp>
      <p:sp>
        <p:nvSpPr>
          <p:cNvPr id="40" name="pole tekstowe 39"/>
          <p:cNvSpPr txBox="1"/>
          <p:nvPr/>
        </p:nvSpPr>
        <p:spPr>
          <a:xfrm>
            <a:off x="5857884" y="2143116"/>
            <a:ext cx="2801601" cy="646331"/>
          </a:xfrm>
          <a:prstGeom prst="rect">
            <a:avLst/>
          </a:prstGeom>
          <a:noFill/>
        </p:spPr>
        <p:txBody>
          <a:bodyPr wrap="none" rtlCol="0">
            <a:spAutoFit/>
          </a:bodyPr>
          <a:lstStyle/>
          <a:p>
            <a:r>
              <a:rPr lang="pl-PL" dirty="0" smtClean="0"/>
              <a:t>Proces kontrolowany</a:t>
            </a:r>
          </a:p>
          <a:p>
            <a:r>
              <a:rPr lang="pl-PL" dirty="0" smtClean="0"/>
              <a:t>transportem (tutaj: dyfuzją)</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6"/>
          <p:cNvSpPr txBox="1"/>
          <p:nvPr/>
        </p:nvSpPr>
        <p:spPr>
          <a:xfrm>
            <a:off x="395536" y="868650"/>
            <a:ext cx="8332859" cy="400110"/>
          </a:xfrm>
          <a:prstGeom prst="rect">
            <a:avLst/>
          </a:prstGeom>
          <a:noFill/>
        </p:spPr>
        <p:txBody>
          <a:bodyPr wrap="none" rtlCol="0">
            <a:spAutoFit/>
          </a:bodyPr>
          <a:lstStyle/>
          <a:p>
            <a:r>
              <a:rPr lang="pl-PL" sz="2000" dirty="0" smtClean="0"/>
              <a:t>Ogólne postacie rozwiązań są takie są takie same, jak dla nieskończonej dyfuzji</a:t>
            </a:r>
            <a:endParaRPr lang="pl-PL" sz="2000" dirty="0"/>
          </a:p>
        </p:txBody>
      </p:sp>
      <p:graphicFrame>
        <p:nvGraphicFramePr>
          <p:cNvPr id="3" name="Object 5"/>
          <p:cNvGraphicFramePr>
            <a:graphicFrameLocks noChangeAspect="1"/>
          </p:cNvGraphicFramePr>
          <p:nvPr/>
        </p:nvGraphicFramePr>
        <p:xfrm>
          <a:off x="3073400" y="1460450"/>
          <a:ext cx="3487738" cy="960438"/>
        </p:xfrm>
        <a:graphic>
          <a:graphicData uri="http://schemas.openxmlformats.org/presentationml/2006/ole">
            <p:oleObj spid="_x0000_s68610" name="Equation" r:id="rId3" imgW="1942920" imgH="533160" progId="Equation.DSMT4">
              <p:embed/>
            </p:oleObj>
          </a:graphicData>
        </a:graphic>
      </p:graphicFrame>
      <p:sp>
        <p:nvSpPr>
          <p:cNvPr id="4" name="pole tekstowe 8"/>
          <p:cNvSpPr txBox="1"/>
          <p:nvPr/>
        </p:nvSpPr>
        <p:spPr>
          <a:xfrm>
            <a:off x="539552" y="2420888"/>
            <a:ext cx="7992888" cy="400110"/>
          </a:xfrm>
          <a:prstGeom prst="rect">
            <a:avLst/>
          </a:prstGeom>
          <a:noFill/>
        </p:spPr>
        <p:txBody>
          <a:bodyPr wrap="square" rtlCol="0">
            <a:spAutoFit/>
          </a:bodyPr>
          <a:lstStyle/>
          <a:p>
            <a:pPr algn="just"/>
            <a:r>
              <a:rPr lang="pl-PL" sz="2000" dirty="0" smtClean="0"/>
              <a:t>ale zmieniają  się warunki brzegowe:</a:t>
            </a:r>
            <a:endParaRPr lang="pl-PL" sz="2000" dirty="0"/>
          </a:p>
        </p:txBody>
      </p:sp>
      <p:graphicFrame>
        <p:nvGraphicFramePr>
          <p:cNvPr id="64515" name="Object 3"/>
          <p:cNvGraphicFramePr>
            <a:graphicFrameLocks noChangeAspect="1"/>
          </p:cNvGraphicFramePr>
          <p:nvPr/>
        </p:nvGraphicFramePr>
        <p:xfrm>
          <a:off x="2570163" y="2916238"/>
          <a:ext cx="4467225" cy="1739900"/>
        </p:xfrm>
        <a:graphic>
          <a:graphicData uri="http://schemas.openxmlformats.org/presentationml/2006/ole">
            <p:oleObj spid="_x0000_s68611" name="Equation" r:id="rId4" imgW="2489040" imgH="965160" progId="Equation.DSMT4">
              <p:embed/>
            </p:oleObj>
          </a:graphicData>
        </a:graphic>
      </p:graphicFrame>
      <p:sp>
        <p:nvSpPr>
          <p:cNvPr id="8" name="pole tekstowe 7"/>
          <p:cNvSpPr txBox="1"/>
          <p:nvPr/>
        </p:nvSpPr>
        <p:spPr>
          <a:xfrm>
            <a:off x="611560" y="142852"/>
            <a:ext cx="7768858" cy="553998"/>
          </a:xfrm>
          <a:prstGeom prst="rect">
            <a:avLst/>
          </a:prstGeom>
          <a:noFill/>
        </p:spPr>
        <p:txBody>
          <a:bodyPr wrap="none" rtlCol="0">
            <a:spAutoFit/>
          </a:bodyPr>
          <a:lstStyle/>
          <a:p>
            <a:r>
              <a:rPr lang="pl-PL" sz="3000" dirty="0" smtClean="0"/>
              <a:t>Impedancja Warburga dla skończonej membrany</a:t>
            </a:r>
            <a:endParaRPr lang="pl-PL" sz="3000" dirty="0"/>
          </a:p>
        </p:txBody>
      </p:sp>
      <p:graphicFrame>
        <p:nvGraphicFramePr>
          <p:cNvPr id="68613" name="Object 5"/>
          <p:cNvGraphicFramePr>
            <a:graphicFrameLocks noChangeAspect="1"/>
          </p:cNvGraphicFramePr>
          <p:nvPr/>
        </p:nvGraphicFramePr>
        <p:xfrm>
          <a:off x="2699792" y="5085184"/>
          <a:ext cx="3419475" cy="1419225"/>
        </p:xfrm>
        <a:graphic>
          <a:graphicData uri="http://schemas.openxmlformats.org/presentationml/2006/ole">
            <p:oleObj spid="_x0000_s68613" name="Equation" r:id="rId5" imgW="1904760" imgH="787320" progId="Equation.DSMT4">
              <p:embed/>
            </p:oleObj>
          </a:graphicData>
        </a:graphic>
      </p:graphicFrame>
      <p:sp>
        <p:nvSpPr>
          <p:cNvPr id="9" name="TextBox 8"/>
          <p:cNvSpPr txBox="1"/>
          <p:nvPr/>
        </p:nvSpPr>
        <p:spPr>
          <a:xfrm>
            <a:off x="179512" y="3284984"/>
            <a:ext cx="2160240" cy="646331"/>
          </a:xfrm>
          <a:prstGeom prst="rect">
            <a:avLst/>
          </a:prstGeom>
          <a:noFill/>
        </p:spPr>
        <p:txBody>
          <a:bodyPr wrap="square" rtlCol="0">
            <a:spAutoFit/>
          </a:bodyPr>
          <a:lstStyle/>
          <a:p>
            <a:r>
              <a:rPr lang="pl-PL" dirty="0" smtClean="0"/>
              <a:t>Składniki przechodzą przez brzeg x=0:</a:t>
            </a:r>
          </a:p>
        </p:txBody>
      </p:sp>
      <p:sp>
        <p:nvSpPr>
          <p:cNvPr id="10" name="TextBox 9"/>
          <p:cNvSpPr txBox="1"/>
          <p:nvPr/>
        </p:nvSpPr>
        <p:spPr>
          <a:xfrm>
            <a:off x="331912" y="5158933"/>
            <a:ext cx="2160240" cy="923330"/>
          </a:xfrm>
          <a:prstGeom prst="rect">
            <a:avLst/>
          </a:prstGeom>
          <a:noFill/>
        </p:spPr>
        <p:txBody>
          <a:bodyPr wrap="square" rtlCol="0">
            <a:spAutoFit/>
          </a:bodyPr>
          <a:lstStyle/>
          <a:p>
            <a:r>
              <a:rPr lang="pl-PL" dirty="0" smtClean="0"/>
              <a:t>Składniki opuszczają membranę przez brzeg x=</a:t>
            </a:r>
            <a:r>
              <a:rPr lang="pl-PL" i="1" dirty="0" smtClean="0">
                <a:latin typeface="Times New Roman" pitchFamily="18" charset="0"/>
                <a:cs typeface="Times New Roman" pitchFamily="18" charset="0"/>
              </a:rPr>
              <a:t>l</a:t>
            </a:r>
            <a:r>
              <a:rPr lang="pl-PL"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7"/>
          <p:cNvSpPr txBox="1"/>
          <p:nvPr/>
        </p:nvSpPr>
        <p:spPr>
          <a:xfrm>
            <a:off x="1000100" y="142852"/>
            <a:ext cx="7768858" cy="553998"/>
          </a:xfrm>
          <a:prstGeom prst="rect">
            <a:avLst/>
          </a:prstGeom>
          <a:noFill/>
        </p:spPr>
        <p:txBody>
          <a:bodyPr wrap="none" rtlCol="0">
            <a:spAutoFit/>
          </a:bodyPr>
          <a:lstStyle/>
          <a:p>
            <a:r>
              <a:rPr lang="pl-PL" sz="3000" dirty="0" smtClean="0"/>
              <a:t>Impedancja Warburga dla skończonej membrany</a:t>
            </a:r>
            <a:endParaRPr lang="pl-PL" sz="3000" dirty="0"/>
          </a:p>
        </p:txBody>
      </p:sp>
      <p:graphicFrame>
        <p:nvGraphicFramePr>
          <p:cNvPr id="61442" name="Object 2"/>
          <p:cNvGraphicFramePr>
            <a:graphicFrameLocks noChangeAspect="1"/>
          </p:cNvGraphicFramePr>
          <p:nvPr/>
        </p:nvGraphicFramePr>
        <p:xfrm>
          <a:off x="733425" y="1584325"/>
          <a:ext cx="7493000" cy="868363"/>
        </p:xfrm>
        <a:graphic>
          <a:graphicData uri="http://schemas.openxmlformats.org/presentationml/2006/ole">
            <p:oleObj spid="_x0000_s61442" name="Equation" r:id="rId3" imgW="4305240" imgH="495000" progId="Equation.DSMT4">
              <p:embed/>
            </p:oleObj>
          </a:graphicData>
        </a:graphic>
      </p:graphicFrame>
      <p:sp>
        <p:nvSpPr>
          <p:cNvPr id="4" name="TextBox 3"/>
          <p:cNvSpPr txBox="1"/>
          <p:nvPr/>
        </p:nvSpPr>
        <p:spPr>
          <a:xfrm>
            <a:off x="899592" y="2780928"/>
            <a:ext cx="7920880" cy="369332"/>
          </a:xfrm>
          <a:prstGeom prst="rect">
            <a:avLst/>
          </a:prstGeom>
          <a:noFill/>
        </p:spPr>
        <p:txBody>
          <a:bodyPr wrap="square" rtlCol="0">
            <a:spAutoFit/>
          </a:bodyPr>
          <a:lstStyle/>
          <a:p>
            <a:r>
              <a:rPr lang="pl-PL" dirty="0" smtClean="0"/>
              <a:t>Przy założeniu, że D</a:t>
            </a:r>
            <a:r>
              <a:rPr lang="pl-PL" baseline="-25000" dirty="0" smtClean="0"/>
              <a:t>O</a:t>
            </a:r>
            <a:r>
              <a:rPr lang="pl-PL" dirty="0" smtClean="0"/>
              <a:t>=D</a:t>
            </a:r>
            <a:r>
              <a:rPr lang="pl-PL" baseline="-25000" dirty="0" smtClean="0"/>
              <a:t>R</a:t>
            </a:r>
            <a:r>
              <a:rPr lang="pl-PL" dirty="0" smtClean="0"/>
              <a:t> mamy</a:t>
            </a:r>
            <a:endParaRPr lang="pl-PL" dirty="0"/>
          </a:p>
        </p:txBody>
      </p:sp>
      <p:sp>
        <p:nvSpPr>
          <p:cNvPr id="6" name="TextBox 5"/>
          <p:cNvSpPr txBox="1"/>
          <p:nvPr/>
        </p:nvSpPr>
        <p:spPr>
          <a:xfrm>
            <a:off x="971600" y="683404"/>
            <a:ext cx="7920880" cy="369332"/>
          </a:xfrm>
          <a:prstGeom prst="rect">
            <a:avLst/>
          </a:prstGeom>
          <a:noFill/>
        </p:spPr>
        <p:txBody>
          <a:bodyPr wrap="square" rtlCol="0">
            <a:spAutoFit/>
          </a:bodyPr>
          <a:lstStyle/>
          <a:p>
            <a:r>
              <a:rPr lang="pl-PL" dirty="0" smtClean="0"/>
              <a:t>Rozwiązując otrzymamy</a:t>
            </a:r>
            <a:endParaRPr lang="pl-PL" dirty="0"/>
          </a:p>
        </p:txBody>
      </p:sp>
      <p:graphicFrame>
        <p:nvGraphicFramePr>
          <p:cNvPr id="61444" name="Object 4"/>
          <p:cNvGraphicFramePr>
            <a:graphicFrameLocks noChangeAspect="1"/>
          </p:cNvGraphicFramePr>
          <p:nvPr/>
        </p:nvGraphicFramePr>
        <p:xfrm>
          <a:off x="1927225" y="3889375"/>
          <a:ext cx="5149850" cy="801688"/>
        </p:xfrm>
        <a:graphic>
          <a:graphicData uri="http://schemas.openxmlformats.org/presentationml/2006/ole">
            <p:oleObj spid="_x0000_s61444" name="Equation" r:id="rId4" imgW="2958840" imgH="457200" progId="Equation.DSMT4">
              <p:embed/>
            </p:oleObj>
          </a:graphicData>
        </a:graphic>
      </p:graphicFrame>
      <p:sp>
        <p:nvSpPr>
          <p:cNvPr id="9" name="TextBox 8"/>
          <p:cNvSpPr txBox="1"/>
          <p:nvPr/>
        </p:nvSpPr>
        <p:spPr>
          <a:xfrm>
            <a:off x="1043608" y="5301208"/>
            <a:ext cx="2000612" cy="369332"/>
          </a:xfrm>
          <a:prstGeom prst="rect">
            <a:avLst/>
          </a:prstGeom>
          <a:noFill/>
        </p:spPr>
        <p:txBody>
          <a:bodyPr wrap="none" rtlCol="0">
            <a:spAutoFit/>
          </a:bodyPr>
          <a:lstStyle/>
          <a:p>
            <a:r>
              <a:rPr lang="pl-PL" dirty="0" smtClean="0"/>
              <a:t>Warto pamiętać, że</a:t>
            </a:r>
            <a:endParaRPr lang="pl-PL" dirty="0"/>
          </a:p>
        </p:txBody>
      </p:sp>
      <p:graphicFrame>
        <p:nvGraphicFramePr>
          <p:cNvPr id="61445" name="Object 5"/>
          <p:cNvGraphicFramePr>
            <a:graphicFrameLocks noChangeAspect="1"/>
          </p:cNvGraphicFramePr>
          <p:nvPr/>
        </p:nvGraphicFramePr>
        <p:xfrm>
          <a:off x="4021138" y="5922963"/>
          <a:ext cx="1392237" cy="690562"/>
        </p:xfrm>
        <a:graphic>
          <a:graphicData uri="http://schemas.openxmlformats.org/presentationml/2006/ole">
            <p:oleObj spid="_x0000_s61445" name="Equation" r:id="rId5" imgW="799920" imgH="3934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7"/>
          <p:cNvSpPr txBox="1"/>
          <p:nvPr/>
        </p:nvSpPr>
        <p:spPr>
          <a:xfrm>
            <a:off x="1000100" y="142852"/>
            <a:ext cx="7768858" cy="553998"/>
          </a:xfrm>
          <a:prstGeom prst="rect">
            <a:avLst/>
          </a:prstGeom>
          <a:noFill/>
        </p:spPr>
        <p:txBody>
          <a:bodyPr wrap="none" rtlCol="0">
            <a:spAutoFit/>
          </a:bodyPr>
          <a:lstStyle/>
          <a:p>
            <a:r>
              <a:rPr lang="pl-PL" sz="3000" dirty="0" smtClean="0"/>
              <a:t>Impedancja Warburga dla skończonej membrany</a:t>
            </a:r>
            <a:endParaRPr lang="pl-PL" sz="3000" dirty="0"/>
          </a:p>
        </p:txBody>
      </p:sp>
      <p:graphicFrame>
        <p:nvGraphicFramePr>
          <p:cNvPr id="61442" name="Object 2"/>
          <p:cNvGraphicFramePr>
            <a:graphicFrameLocks noChangeAspect="1"/>
          </p:cNvGraphicFramePr>
          <p:nvPr/>
        </p:nvGraphicFramePr>
        <p:xfrm>
          <a:off x="3186113" y="1606550"/>
          <a:ext cx="2586037" cy="823913"/>
        </p:xfrm>
        <a:graphic>
          <a:graphicData uri="http://schemas.openxmlformats.org/presentationml/2006/ole">
            <p:oleObj spid="_x0000_s70658" name="Equation" r:id="rId3" imgW="1485720" imgH="469800" progId="Equation.DSMT4">
              <p:embed/>
            </p:oleObj>
          </a:graphicData>
        </a:graphic>
      </p:graphicFrame>
      <p:sp>
        <p:nvSpPr>
          <p:cNvPr id="4" name="TextBox 3"/>
          <p:cNvSpPr txBox="1"/>
          <p:nvPr/>
        </p:nvSpPr>
        <p:spPr>
          <a:xfrm>
            <a:off x="899592" y="2780928"/>
            <a:ext cx="7920880" cy="646331"/>
          </a:xfrm>
          <a:prstGeom prst="rect">
            <a:avLst/>
          </a:prstGeom>
          <a:noFill/>
        </p:spPr>
        <p:txBody>
          <a:bodyPr wrap="square" rtlCol="0">
            <a:spAutoFit/>
          </a:bodyPr>
          <a:lstStyle/>
          <a:p>
            <a:r>
              <a:rPr lang="pl-PL" dirty="0" smtClean="0"/>
              <a:t>Po przekształceniach algebraicznych można uzyskać część rzeczywistą i urojoną powyższej skończonej impedancji Warburga:</a:t>
            </a:r>
            <a:endParaRPr lang="pl-PL" dirty="0"/>
          </a:p>
        </p:txBody>
      </p:sp>
      <p:graphicFrame>
        <p:nvGraphicFramePr>
          <p:cNvPr id="61443" name="Object 3"/>
          <p:cNvGraphicFramePr>
            <a:graphicFrameLocks noChangeAspect="1"/>
          </p:cNvGraphicFramePr>
          <p:nvPr/>
        </p:nvGraphicFramePr>
        <p:xfrm>
          <a:off x="1897063" y="3852863"/>
          <a:ext cx="5459412" cy="1736725"/>
        </p:xfrm>
        <a:graphic>
          <a:graphicData uri="http://schemas.openxmlformats.org/presentationml/2006/ole">
            <p:oleObj spid="_x0000_s70659" name="Equation" r:id="rId4" imgW="3136680" imgH="990360" progId="Equation.DSMT4">
              <p:embed/>
            </p:oleObj>
          </a:graphicData>
        </a:graphic>
      </p:graphicFrame>
      <p:sp>
        <p:nvSpPr>
          <p:cNvPr id="6" name="TextBox 5"/>
          <p:cNvSpPr txBox="1"/>
          <p:nvPr/>
        </p:nvSpPr>
        <p:spPr>
          <a:xfrm>
            <a:off x="1051992" y="620688"/>
            <a:ext cx="7920880" cy="369332"/>
          </a:xfrm>
          <a:prstGeom prst="rect">
            <a:avLst/>
          </a:prstGeom>
          <a:noFill/>
        </p:spPr>
        <p:txBody>
          <a:bodyPr wrap="square" rtlCol="0">
            <a:spAutoFit/>
          </a:bodyPr>
          <a:lstStyle/>
          <a:p>
            <a:r>
              <a:rPr lang="pl-PL" dirty="0" smtClean="0"/>
              <a:t>Czasami impedancję zapisujemy z podaniem Y</a:t>
            </a:r>
            <a:r>
              <a:rPr lang="pl-PL" baseline="-25000" dirty="0" smtClean="0"/>
              <a:t>0</a:t>
            </a:r>
            <a:r>
              <a:rPr lang="pl-PL" dirty="0" smtClean="0"/>
              <a:t> (admitancja):</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331640" y="1916832"/>
          <a:ext cx="6766942" cy="375704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269227" y="404664"/>
            <a:ext cx="7321748" cy="769441"/>
          </a:xfrm>
          <a:prstGeom prst="rect">
            <a:avLst/>
          </a:prstGeom>
          <a:noFill/>
        </p:spPr>
        <p:txBody>
          <a:bodyPr wrap="none" rtlCol="0">
            <a:spAutoFit/>
          </a:bodyPr>
          <a:lstStyle/>
          <a:p>
            <a:r>
              <a:rPr lang="pl-PL" sz="2200" dirty="0" smtClean="0"/>
              <a:t>Typowy wykres Nyquista skończonej impedancji Warburga</a:t>
            </a:r>
          </a:p>
          <a:p>
            <a:r>
              <a:rPr lang="pl-PL" sz="2200" dirty="0" smtClean="0"/>
              <a:t>Zakres częstotliwości </a:t>
            </a:r>
            <a:r>
              <a:rPr lang="pl-PL" sz="2200" dirty="0" smtClean="0">
                <a:latin typeface="Symbol" pitchFamily="18" charset="2"/>
              </a:rPr>
              <a:t>w</a:t>
            </a:r>
            <a:r>
              <a:rPr lang="pl-PL" sz="2200" dirty="0" smtClean="0">
                <a:sym typeface="Symbol"/>
              </a:rPr>
              <a:t> 10</a:t>
            </a:r>
            <a:r>
              <a:rPr lang="pl-PL" sz="2200" baseline="30000" dirty="0" smtClean="0">
                <a:sym typeface="Symbol"/>
              </a:rPr>
              <a:t>-4</a:t>
            </a:r>
            <a:r>
              <a:rPr lang="pl-PL" sz="2200" dirty="0" smtClean="0">
                <a:sym typeface="Symbol"/>
              </a:rPr>
              <a:t> </a:t>
            </a:r>
            <a:r>
              <a:rPr lang="pl-PL" sz="2200" dirty="0" smtClean="0">
                <a:latin typeface="Calibri"/>
                <a:sym typeface="Symbol"/>
              </a:rPr>
              <a:t>÷ 10</a:t>
            </a:r>
            <a:r>
              <a:rPr lang="pl-PL" sz="2200" baseline="30000" dirty="0" smtClean="0">
                <a:latin typeface="Calibri"/>
                <a:sym typeface="Symbol"/>
              </a:rPr>
              <a:t>7</a:t>
            </a:r>
            <a:r>
              <a:rPr lang="pl-PL" sz="2200" dirty="0" smtClean="0">
                <a:latin typeface="Calibri"/>
                <a:sym typeface="Symbol"/>
              </a:rPr>
              <a:t>Hz. Przyjęto </a:t>
            </a:r>
            <a:r>
              <a:rPr lang="pl-PL" sz="2200" i="1" dirty="0" smtClean="0">
                <a:latin typeface="Times New Roman" pitchFamily="18" charset="0"/>
                <a:cs typeface="Times New Roman" pitchFamily="18" charset="0"/>
                <a:sym typeface="Symbol"/>
              </a:rPr>
              <a:t>Y</a:t>
            </a:r>
            <a:r>
              <a:rPr lang="pl-PL" sz="2200" baseline="-25000" dirty="0" smtClean="0">
                <a:latin typeface="Calibri"/>
                <a:sym typeface="Symbol"/>
              </a:rPr>
              <a:t>0</a:t>
            </a:r>
            <a:r>
              <a:rPr lang="pl-PL" sz="2200" dirty="0" smtClean="0">
                <a:latin typeface="Calibri"/>
                <a:sym typeface="Symbol"/>
              </a:rPr>
              <a:t>=1.0, </a:t>
            </a:r>
            <a:r>
              <a:rPr lang="pl-PL" sz="2200" i="1" dirty="0" smtClean="0">
                <a:latin typeface="Times New Roman" pitchFamily="18" charset="0"/>
                <a:cs typeface="Times New Roman" pitchFamily="18" charset="0"/>
                <a:sym typeface="Symbol"/>
              </a:rPr>
              <a:t>B</a:t>
            </a:r>
            <a:r>
              <a:rPr lang="pl-PL" sz="2200" dirty="0" smtClean="0">
                <a:latin typeface="Calibri"/>
                <a:sym typeface="Symbol"/>
              </a:rPr>
              <a:t>=2.0.</a:t>
            </a:r>
            <a:endParaRPr lang="pl-PL"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48688" y="548680"/>
            <a:ext cx="6175640" cy="2200310"/>
            <a:chOff x="1348688" y="724634"/>
            <a:chExt cx="6175640" cy="2200310"/>
          </a:xfrm>
        </p:grpSpPr>
        <p:sp>
          <p:nvSpPr>
            <p:cNvPr id="3" name="pole tekstowe 13"/>
            <p:cNvSpPr txBox="1"/>
            <p:nvPr/>
          </p:nvSpPr>
          <p:spPr>
            <a:xfrm>
              <a:off x="4270448" y="724634"/>
              <a:ext cx="589584" cy="400110"/>
            </a:xfrm>
            <a:prstGeom prst="rect">
              <a:avLst/>
            </a:prstGeom>
            <a:noFill/>
          </p:spPr>
          <p:txBody>
            <a:bodyPr wrap="square" lIns="36000" rIns="36000" rtlCol="0">
              <a:spAutoFit/>
            </a:bodyPr>
            <a:lstStyle/>
            <a:p>
              <a:pPr algn="ctr"/>
              <a:r>
                <a:rPr lang="pl-PL" sz="2000" dirty="0" smtClean="0">
                  <a:latin typeface="Times New Roman" pitchFamily="18" charset="0"/>
                  <a:cs typeface="Times New Roman" pitchFamily="18" charset="0"/>
                </a:rPr>
                <a:t>R</a:t>
              </a:r>
              <a:r>
                <a:rPr lang="pl-PL" sz="2000" baseline="-25000" dirty="0" smtClean="0">
                  <a:latin typeface="Times New Roman" pitchFamily="18" charset="0"/>
                  <a:cs typeface="Times New Roman" pitchFamily="18" charset="0"/>
                </a:rPr>
                <a:t>p</a:t>
              </a:r>
              <a:endParaRPr lang="pl-PL" sz="2000" baseline="-25000" dirty="0">
                <a:latin typeface="Times New Roman" pitchFamily="18" charset="0"/>
                <a:cs typeface="Times New Roman" pitchFamily="18" charset="0"/>
              </a:endParaRPr>
            </a:p>
          </p:txBody>
        </p:sp>
        <p:cxnSp>
          <p:nvCxnSpPr>
            <p:cNvPr id="4" name="Łącznik prosty 5"/>
            <p:cNvCxnSpPr/>
            <p:nvPr/>
          </p:nvCxnSpPr>
          <p:spPr>
            <a:xfrm>
              <a:off x="3722976" y="1303928"/>
              <a:ext cx="30744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Prostokąt 6"/>
            <p:cNvSpPr/>
            <p:nvPr/>
          </p:nvSpPr>
          <p:spPr>
            <a:xfrm>
              <a:off x="4097700" y="1144439"/>
              <a:ext cx="928695" cy="340345"/>
            </a:xfrm>
            <a:prstGeom prst="rect">
              <a:avLst/>
            </a:prstGeom>
            <a:solidFill>
              <a:srgbClr val="FF323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6" name="Łącznik prosty 7"/>
            <p:cNvCxnSpPr/>
            <p:nvPr/>
          </p:nvCxnSpPr>
          <p:spPr>
            <a:xfrm rot="5400000">
              <a:off x="4846251" y="2169757"/>
              <a:ext cx="665986" cy="0"/>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Łącznik prosty 8"/>
            <p:cNvCxnSpPr/>
            <p:nvPr/>
          </p:nvCxnSpPr>
          <p:spPr>
            <a:xfrm rot="5400000">
              <a:off x="5048713" y="2169746"/>
              <a:ext cx="665986" cy="0"/>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pole tekstowe 14"/>
            <p:cNvSpPr txBox="1"/>
            <p:nvPr/>
          </p:nvSpPr>
          <p:spPr>
            <a:xfrm>
              <a:off x="5098082" y="2524834"/>
              <a:ext cx="619344" cy="400110"/>
            </a:xfrm>
            <a:prstGeom prst="rect">
              <a:avLst/>
            </a:prstGeom>
            <a:noFill/>
          </p:spPr>
          <p:txBody>
            <a:bodyPr wrap="square" lIns="36000" rIns="36000" rtlCol="0">
              <a:spAutoFit/>
            </a:bodyPr>
            <a:lstStyle/>
            <a:p>
              <a:r>
                <a:rPr lang="pl-PL" sz="2000" dirty="0" smtClean="0">
                  <a:latin typeface="Times New Roman" pitchFamily="18" charset="0"/>
                  <a:cs typeface="Times New Roman" pitchFamily="18" charset="0"/>
                </a:rPr>
                <a:t>C</a:t>
              </a:r>
              <a:r>
                <a:rPr lang="pl-PL" sz="2000" baseline="-25000" dirty="0" smtClean="0">
                  <a:latin typeface="Times New Roman" pitchFamily="18" charset="0"/>
                  <a:cs typeface="Times New Roman" pitchFamily="18" charset="0"/>
                </a:rPr>
                <a:t>pwe</a:t>
              </a:r>
              <a:endParaRPr lang="pl-PL" sz="2000" baseline="-25000" dirty="0">
                <a:latin typeface="Times New Roman" pitchFamily="18" charset="0"/>
                <a:cs typeface="Times New Roman" pitchFamily="18" charset="0"/>
              </a:endParaRPr>
            </a:p>
          </p:txBody>
        </p:sp>
        <p:cxnSp>
          <p:nvCxnSpPr>
            <p:cNvPr id="9" name="Łącznik prosty ze strzałką 20"/>
            <p:cNvCxnSpPr/>
            <p:nvPr/>
          </p:nvCxnSpPr>
          <p:spPr>
            <a:xfrm>
              <a:off x="5393602" y="2193942"/>
              <a:ext cx="1412998" cy="0"/>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0" name="Łącznik prosty 28"/>
            <p:cNvCxnSpPr/>
            <p:nvPr/>
          </p:nvCxnSpPr>
          <p:spPr>
            <a:xfrm>
              <a:off x="3719310" y="2193942"/>
              <a:ext cx="144016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Łącznik prosty 31"/>
            <p:cNvCxnSpPr/>
            <p:nvPr/>
          </p:nvCxnSpPr>
          <p:spPr>
            <a:xfrm rot="5400000" flipH="1" flipV="1">
              <a:off x="3284010" y="1739968"/>
              <a:ext cx="8856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Łącznik prosty 36"/>
            <p:cNvCxnSpPr/>
            <p:nvPr/>
          </p:nvCxnSpPr>
          <p:spPr>
            <a:xfrm rot="5400000" flipH="1" flipV="1">
              <a:off x="6351868" y="1743432"/>
              <a:ext cx="8856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Łącznik prosty ze strzałką 37"/>
            <p:cNvCxnSpPr/>
            <p:nvPr/>
          </p:nvCxnSpPr>
          <p:spPr>
            <a:xfrm>
              <a:off x="3001968" y="1741700"/>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14" name="Łącznik prosty ze strzałką 38"/>
            <p:cNvCxnSpPr/>
            <p:nvPr/>
          </p:nvCxnSpPr>
          <p:spPr>
            <a:xfrm>
              <a:off x="6804328" y="1741700"/>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5" name="Prostokąt 6"/>
            <p:cNvSpPr/>
            <p:nvPr/>
          </p:nvSpPr>
          <p:spPr>
            <a:xfrm>
              <a:off x="2066284" y="1565565"/>
              <a:ext cx="928695" cy="340345"/>
            </a:xfrm>
            <a:prstGeom prst="rect">
              <a:avLst/>
            </a:prstGeom>
            <a:solidFill>
              <a:srgbClr val="FF323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ole tekstowe 13"/>
            <p:cNvSpPr txBox="1"/>
            <p:nvPr/>
          </p:nvSpPr>
          <p:spPr>
            <a:xfrm>
              <a:off x="2333050" y="1001744"/>
              <a:ext cx="504056" cy="400110"/>
            </a:xfrm>
            <a:prstGeom prst="rect">
              <a:avLst/>
            </a:prstGeom>
            <a:noFill/>
          </p:spPr>
          <p:txBody>
            <a:bodyPr wrap="square" lIns="36000" rIns="36000" rtlCol="0">
              <a:spAutoFit/>
            </a:bodyPr>
            <a:lstStyle/>
            <a:p>
              <a:pPr algn="ctr"/>
              <a:r>
                <a:rPr lang="pl-PL" sz="2000" dirty="0" smtClean="0">
                  <a:latin typeface="Times New Roman" pitchFamily="18" charset="0"/>
                  <a:cs typeface="Times New Roman" pitchFamily="18" charset="0"/>
                </a:rPr>
                <a:t>R</a:t>
              </a:r>
              <a:r>
                <a:rPr lang="pl-PL" sz="2000" baseline="-25000" dirty="0" smtClean="0">
                  <a:latin typeface="Times New Roman" pitchFamily="18" charset="0"/>
                  <a:cs typeface="Times New Roman" pitchFamily="18" charset="0"/>
                </a:rPr>
                <a:t>el</a:t>
              </a:r>
              <a:endParaRPr lang="pl-PL" sz="2000" baseline="-25000" dirty="0">
                <a:latin typeface="Times New Roman" pitchFamily="18" charset="0"/>
                <a:cs typeface="Times New Roman" pitchFamily="18" charset="0"/>
              </a:endParaRPr>
            </a:p>
          </p:txBody>
        </p:sp>
        <p:cxnSp>
          <p:nvCxnSpPr>
            <p:cNvPr id="17" name="Łącznik prosty ze strzałką 37"/>
            <p:cNvCxnSpPr/>
            <p:nvPr/>
          </p:nvCxnSpPr>
          <p:spPr>
            <a:xfrm>
              <a:off x="1348688" y="1735730"/>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8" name="Prostokąt 6"/>
            <p:cNvSpPr/>
            <p:nvPr/>
          </p:nvSpPr>
          <p:spPr>
            <a:xfrm>
              <a:off x="5724128" y="1144439"/>
              <a:ext cx="576064" cy="340345"/>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baseline="-25000" dirty="0">
                <a:latin typeface="Times New Roman" pitchFamily="18" charset="0"/>
                <a:cs typeface="Times New Roman" pitchFamily="18" charset="0"/>
              </a:endParaRPr>
            </a:p>
          </p:txBody>
        </p:sp>
        <p:sp>
          <p:nvSpPr>
            <p:cNvPr id="19" name="pole tekstowe 13"/>
            <p:cNvSpPr txBox="1"/>
            <p:nvPr/>
          </p:nvSpPr>
          <p:spPr>
            <a:xfrm>
              <a:off x="5710608" y="728321"/>
              <a:ext cx="589584" cy="400110"/>
            </a:xfrm>
            <a:prstGeom prst="rect">
              <a:avLst/>
            </a:prstGeom>
            <a:noFill/>
          </p:spPr>
          <p:txBody>
            <a:bodyPr wrap="square" lIns="36000" rIns="36000" rtlCol="0">
              <a:spAutoFit/>
            </a:bodyPr>
            <a:lstStyle/>
            <a:p>
              <a:pPr algn="ctr"/>
              <a:r>
                <a:rPr lang="pl-PL" sz="2000" dirty="0" smtClean="0">
                  <a:latin typeface="Times New Roman" pitchFamily="18" charset="0"/>
                  <a:cs typeface="Times New Roman" pitchFamily="18" charset="0"/>
                </a:rPr>
                <a:t>Z</a:t>
              </a:r>
              <a:r>
                <a:rPr lang="pl-PL" sz="2000" baseline="-25000" dirty="0" smtClean="0">
                  <a:latin typeface="Times New Roman" pitchFamily="18" charset="0"/>
                  <a:cs typeface="Times New Roman" pitchFamily="18" charset="0"/>
                </a:rPr>
                <a:t>W</a:t>
              </a:r>
              <a:endParaRPr lang="pl-PL" sz="2000" baseline="-25000" dirty="0">
                <a:latin typeface="Times New Roman" pitchFamily="18" charset="0"/>
                <a:cs typeface="Times New Roman" pitchFamily="18" charset="0"/>
              </a:endParaRPr>
            </a:p>
          </p:txBody>
        </p:sp>
      </p:grpSp>
      <p:graphicFrame>
        <p:nvGraphicFramePr>
          <p:cNvPr id="62466" name="Object 2"/>
          <p:cNvGraphicFramePr>
            <a:graphicFrameLocks noChangeAspect="1"/>
          </p:cNvGraphicFramePr>
          <p:nvPr/>
        </p:nvGraphicFramePr>
        <p:xfrm>
          <a:off x="1705570" y="2924944"/>
          <a:ext cx="5746750" cy="779462"/>
        </p:xfrm>
        <a:graphic>
          <a:graphicData uri="http://schemas.openxmlformats.org/presentationml/2006/ole">
            <p:oleObj spid="_x0000_s62466" name="Equation" r:id="rId3" imgW="3301920" imgH="444240" progId="Equation.DSMT4">
              <p:embed/>
            </p:oleObj>
          </a:graphicData>
        </a:graphic>
      </p:graphicFrame>
      <p:sp>
        <p:nvSpPr>
          <p:cNvPr id="22" name="pole tekstowe 13"/>
          <p:cNvSpPr txBox="1"/>
          <p:nvPr/>
        </p:nvSpPr>
        <p:spPr>
          <a:xfrm>
            <a:off x="3524936" y="4340596"/>
            <a:ext cx="1021632" cy="400110"/>
          </a:xfrm>
          <a:prstGeom prst="rect">
            <a:avLst/>
          </a:prstGeom>
          <a:noFill/>
        </p:spPr>
        <p:txBody>
          <a:bodyPr wrap="square" lIns="36000" rIns="36000" rtlCol="0">
            <a:spAutoFit/>
          </a:bodyPr>
          <a:lstStyle/>
          <a:p>
            <a:pPr algn="ctr"/>
            <a:r>
              <a:rPr lang="pl-PL" sz="2000" dirty="0" smtClean="0">
                <a:latin typeface="Times New Roman" pitchFamily="18" charset="0"/>
                <a:cs typeface="Times New Roman" pitchFamily="18" charset="0"/>
              </a:rPr>
              <a:t>R</a:t>
            </a:r>
            <a:r>
              <a:rPr lang="pl-PL" sz="2000" baseline="-25000" dirty="0" smtClean="0">
                <a:latin typeface="Times New Roman" pitchFamily="18" charset="0"/>
                <a:cs typeface="Times New Roman" pitchFamily="18" charset="0"/>
              </a:rPr>
              <a:t>p</a:t>
            </a:r>
            <a:r>
              <a:rPr lang="pl-PL" sz="2000" dirty="0" smtClean="0">
                <a:latin typeface="Times New Roman" pitchFamily="18" charset="0"/>
                <a:cs typeface="Times New Roman" pitchFamily="18" charset="0"/>
              </a:rPr>
              <a:t>+Z</a:t>
            </a:r>
            <a:r>
              <a:rPr lang="pl-PL" sz="2000" baseline="-25000" dirty="0" smtClean="0">
                <a:latin typeface="Times New Roman" pitchFamily="18" charset="0"/>
                <a:cs typeface="Times New Roman" pitchFamily="18" charset="0"/>
              </a:rPr>
              <a:t>W</a:t>
            </a:r>
            <a:endParaRPr lang="pl-PL" sz="2000" baseline="-25000" dirty="0">
              <a:latin typeface="Times New Roman" pitchFamily="18" charset="0"/>
              <a:cs typeface="Times New Roman" pitchFamily="18" charset="0"/>
            </a:endParaRPr>
          </a:p>
        </p:txBody>
      </p:sp>
      <p:cxnSp>
        <p:nvCxnSpPr>
          <p:cNvPr id="23" name="Łącznik prosty 5"/>
          <p:cNvCxnSpPr/>
          <p:nvPr/>
        </p:nvCxnSpPr>
        <p:spPr>
          <a:xfrm>
            <a:off x="2553800" y="4976336"/>
            <a:ext cx="30744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Prostokąt 6"/>
          <p:cNvSpPr/>
          <p:nvPr/>
        </p:nvSpPr>
        <p:spPr>
          <a:xfrm>
            <a:off x="3617873" y="4816847"/>
            <a:ext cx="928695" cy="340345"/>
          </a:xfrm>
          <a:prstGeom prst="rect">
            <a:avLst/>
          </a:prstGeom>
          <a:solidFill>
            <a:srgbClr val="B5883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5" name="Łącznik prosty 7"/>
          <p:cNvCxnSpPr/>
          <p:nvPr/>
        </p:nvCxnSpPr>
        <p:spPr>
          <a:xfrm rot="5400000">
            <a:off x="3677075" y="5842165"/>
            <a:ext cx="665986" cy="0"/>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Łącznik prosty 8"/>
          <p:cNvCxnSpPr/>
          <p:nvPr/>
        </p:nvCxnSpPr>
        <p:spPr>
          <a:xfrm rot="5400000">
            <a:off x="3879537" y="5842154"/>
            <a:ext cx="665986" cy="0"/>
          </a:xfrm>
          <a:prstGeom prst="line">
            <a:avLst/>
          </a:prstGeom>
          <a:ln w="31750">
            <a:solidFill>
              <a:srgbClr val="FFFF00"/>
            </a:solidFill>
          </a:ln>
        </p:spPr>
        <p:style>
          <a:lnRef idx="1">
            <a:schemeClr val="accent1"/>
          </a:lnRef>
          <a:fillRef idx="0">
            <a:schemeClr val="accent1"/>
          </a:fillRef>
          <a:effectRef idx="0">
            <a:schemeClr val="accent1"/>
          </a:effectRef>
          <a:fontRef idx="minor">
            <a:schemeClr val="tx1"/>
          </a:fontRef>
        </p:style>
      </p:cxnSp>
      <p:sp>
        <p:nvSpPr>
          <p:cNvPr id="27" name="pole tekstowe 14"/>
          <p:cNvSpPr txBox="1"/>
          <p:nvPr/>
        </p:nvSpPr>
        <p:spPr>
          <a:xfrm>
            <a:off x="3928906" y="6197242"/>
            <a:ext cx="619344" cy="400110"/>
          </a:xfrm>
          <a:prstGeom prst="rect">
            <a:avLst/>
          </a:prstGeom>
          <a:noFill/>
        </p:spPr>
        <p:txBody>
          <a:bodyPr wrap="square" lIns="36000" rIns="36000" rtlCol="0">
            <a:spAutoFit/>
          </a:bodyPr>
          <a:lstStyle/>
          <a:p>
            <a:r>
              <a:rPr lang="pl-PL" sz="2000" dirty="0" smtClean="0">
                <a:latin typeface="Times New Roman" pitchFamily="18" charset="0"/>
                <a:cs typeface="Times New Roman" pitchFamily="18" charset="0"/>
              </a:rPr>
              <a:t>C</a:t>
            </a:r>
            <a:r>
              <a:rPr lang="pl-PL" sz="2000" baseline="-25000" dirty="0" smtClean="0">
                <a:latin typeface="Times New Roman" pitchFamily="18" charset="0"/>
                <a:cs typeface="Times New Roman" pitchFamily="18" charset="0"/>
              </a:rPr>
              <a:t>pwe</a:t>
            </a:r>
            <a:endParaRPr lang="pl-PL" sz="2000" baseline="-25000" dirty="0">
              <a:latin typeface="Times New Roman" pitchFamily="18" charset="0"/>
              <a:cs typeface="Times New Roman" pitchFamily="18" charset="0"/>
            </a:endParaRPr>
          </a:p>
        </p:txBody>
      </p:sp>
      <p:cxnSp>
        <p:nvCxnSpPr>
          <p:cNvPr id="28" name="Łącznik prosty ze strzałką 20"/>
          <p:cNvCxnSpPr/>
          <p:nvPr/>
        </p:nvCxnSpPr>
        <p:spPr>
          <a:xfrm>
            <a:off x="4224426" y="5866350"/>
            <a:ext cx="1412998" cy="0"/>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9" name="Łącznik prosty 28"/>
          <p:cNvCxnSpPr/>
          <p:nvPr/>
        </p:nvCxnSpPr>
        <p:spPr>
          <a:xfrm>
            <a:off x="2550134" y="5866350"/>
            <a:ext cx="144016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Łącznik prosty 31"/>
          <p:cNvCxnSpPr/>
          <p:nvPr/>
        </p:nvCxnSpPr>
        <p:spPr>
          <a:xfrm rot="5400000" flipH="1" flipV="1">
            <a:off x="2114834" y="5412376"/>
            <a:ext cx="8856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Łącznik prosty 36"/>
          <p:cNvCxnSpPr/>
          <p:nvPr/>
        </p:nvCxnSpPr>
        <p:spPr>
          <a:xfrm rot="5400000" flipH="1" flipV="1">
            <a:off x="5182692" y="5415840"/>
            <a:ext cx="885600"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Łącznik prosty ze strzałką 37"/>
          <p:cNvCxnSpPr/>
          <p:nvPr/>
        </p:nvCxnSpPr>
        <p:spPr>
          <a:xfrm>
            <a:off x="1832792" y="5414108"/>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33" name="Łącznik prosty ze strzałką 38"/>
          <p:cNvCxnSpPr/>
          <p:nvPr/>
        </p:nvCxnSpPr>
        <p:spPr>
          <a:xfrm>
            <a:off x="5635152" y="5414108"/>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34" name="Prostokąt 6"/>
          <p:cNvSpPr/>
          <p:nvPr/>
        </p:nvSpPr>
        <p:spPr>
          <a:xfrm>
            <a:off x="897108" y="5237973"/>
            <a:ext cx="928695" cy="340345"/>
          </a:xfrm>
          <a:prstGeom prst="rect">
            <a:avLst/>
          </a:prstGeom>
          <a:solidFill>
            <a:srgbClr val="FF323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5" name="pole tekstowe 13"/>
          <p:cNvSpPr txBox="1"/>
          <p:nvPr/>
        </p:nvSpPr>
        <p:spPr>
          <a:xfrm>
            <a:off x="1163874" y="4674152"/>
            <a:ext cx="504056" cy="400110"/>
          </a:xfrm>
          <a:prstGeom prst="rect">
            <a:avLst/>
          </a:prstGeom>
          <a:noFill/>
        </p:spPr>
        <p:txBody>
          <a:bodyPr wrap="square" lIns="36000" rIns="36000" rtlCol="0">
            <a:spAutoFit/>
          </a:bodyPr>
          <a:lstStyle/>
          <a:p>
            <a:pPr algn="ctr"/>
            <a:r>
              <a:rPr lang="pl-PL" sz="2000" dirty="0" smtClean="0">
                <a:latin typeface="Times New Roman" pitchFamily="18" charset="0"/>
                <a:cs typeface="Times New Roman" pitchFamily="18" charset="0"/>
              </a:rPr>
              <a:t>R</a:t>
            </a:r>
            <a:r>
              <a:rPr lang="pl-PL" sz="2000" baseline="-25000" dirty="0" smtClean="0">
                <a:latin typeface="Times New Roman" pitchFamily="18" charset="0"/>
                <a:cs typeface="Times New Roman" pitchFamily="18" charset="0"/>
              </a:rPr>
              <a:t>el</a:t>
            </a:r>
            <a:endParaRPr lang="pl-PL" sz="2000" baseline="-25000" dirty="0">
              <a:latin typeface="Times New Roman" pitchFamily="18" charset="0"/>
              <a:cs typeface="Times New Roman" pitchFamily="18" charset="0"/>
            </a:endParaRPr>
          </a:p>
        </p:txBody>
      </p:sp>
      <p:cxnSp>
        <p:nvCxnSpPr>
          <p:cNvPr id="36" name="Łącznik prosty ze strzałką 37"/>
          <p:cNvCxnSpPr/>
          <p:nvPr/>
        </p:nvCxnSpPr>
        <p:spPr>
          <a:xfrm>
            <a:off x="179512" y="5408138"/>
            <a:ext cx="720000" cy="2414"/>
          </a:xfrm>
          <a:prstGeom prst="straightConnector1">
            <a:avLst/>
          </a:prstGeom>
          <a:ln w="22225">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39" name="Rounded Rectangular Callout 38"/>
          <p:cNvSpPr/>
          <p:nvPr/>
        </p:nvSpPr>
        <p:spPr>
          <a:xfrm>
            <a:off x="3131840" y="4293096"/>
            <a:ext cx="2016224" cy="2376264"/>
          </a:xfrm>
          <a:prstGeom prst="wedgeRoundRectCallout">
            <a:avLst>
              <a:gd name="adj1" fmla="val 124712"/>
              <a:gd name="adj2" fmla="val -43481"/>
              <a:gd name="adj3" fmla="val 16667"/>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aphicFrame>
        <p:nvGraphicFramePr>
          <p:cNvPr id="62467" name="Object 3"/>
          <p:cNvGraphicFramePr>
            <a:graphicFrameLocks noChangeAspect="1"/>
          </p:cNvGraphicFramePr>
          <p:nvPr/>
        </p:nvGraphicFramePr>
        <p:xfrm>
          <a:off x="6643563" y="4117255"/>
          <a:ext cx="2320925" cy="823913"/>
        </p:xfrm>
        <a:graphic>
          <a:graphicData uri="http://schemas.openxmlformats.org/presentationml/2006/ole">
            <p:oleObj spid="_x0000_s62467" name="Equation" r:id="rId4" imgW="1333440" imgH="469800" progId="Equation.DSMT4">
              <p:embed/>
            </p:oleObj>
          </a:graphicData>
        </a:graphic>
      </p:graphicFrame>
      <p:sp>
        <p:nvSpPr>
          <p:cNvPr id="38" name="TextBox 37"/>
          <p:cNvSpPr txBox="1"/>
          <p:nvPr/>
        </p:nvSpPr>
        <p:spPr>
          <a:xfrm>
            <a:off x="3491880" y="44624"/>
            <a:ext cx="2640210" cy="523220"/>
          </a:xfrm>
          <a:prstGeom prst="rect">
            <a:avLst/>
          </a:prstGeom>
          <a:noFill/>
        </p:spPr>
        <p:txBody>
          <a:bodyPr wrap="none" rtlCol="0">
            <a:spAutoFit/>
          </a:bodyPr>
          <a:lstStyle/>
          <a:p>
            <a:r>
              <a:rPr lang="pl-PL" sz="2800" dirty="0" smtClean="0"/>
              <a:t>Obwód Randlesa</a:t>
            </a:r>
            <a:endParaRPr lang="pl-PL" sz="2800" dirty="0"/>
          </a:p>
        </p:txBody>
      </p:sp>
      <p:graphicFrame>
        <p:nvGraphicFramePr>
          <p:cNvPr id="62468" name="Object 4"/>
          <p:cNvGraphicFramePr>
            <a:graphicFrameLocks noChangeAspect="1"/>
          </p:cNvGraphicFramePr>
          <p:nvPr/>
        </p:nvGraphicFramePr>
        <p:xfrm>
          <a:off x="7065963" y="5624513"/>
          <a:ext cx="1570037" cy="400050"/>
        </p:xfrm>
        <a:graphic>
          <a:graphicData uri="http://schemas.openxmlformats.org/presentationml/2006/ole">
            <p:oleObj spid="_x0000_s62468" name="Equation" r:id="rId5" imgW="901440" imgH="22860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Układ, zaburzenie i odpowiedź</a:t>
            </a:r>
            <a:endParaRPr lang="pl-PL" dirty="0"/>
          </a:p>
        </p:txBody>
      </p:sp>
      <p:grpSp>
        <p:nvGrpSpPr>
          <p:cNvPr id="7" name="Grupa 6"/>
          <p:cNvGrpSpPr/>
          <p:nvPr/>
        </p:nvGrpSpPr>
        <p:grpSpPr>
          <a:xfrm>
            <a:off x="1027810" y="2357430"/>
            <a:ext cx="7042489" cy="1643074"/>
            <a:chOff x="1027810" y="2357430"/>
            <a:chExt cx="7042489" cy="1643074"/>
          </a:xfrm>
        </p:grpSpPr>
        <p:sp>
          <p:nvSpPr>
            <p:cNvPr id="3" name="Prostokąt 2"/>
            <p:cNvSpPr/>
            <p:nvPr/>
          </p:nvSpPr>
          <p:spPr>
            <a:xfrm>
              <a:off x="3327681" y="2357430"/>
              <a:ext cx="2428892" cy="1643074"/>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000" b="1" dirty="0" smtClean="0"/>
                <a:t>Układ, </a:t>
              </a:r>
              <a:r>
                <a:rPr lang="pl-PL" sz="3000" b="1" i="1" dirty="0" smtClean="0"/>
                <a:t>S</a:t>
              </a:r>
              <a:endParaRPr lang="pl-PL" sz="3000" b="1" i="1" dirty="0"/>
            </a:p>
          </p:txBody>
        </p:sp>
        <p:sp>
          <p:nvSpPr>
            <p:cNvPr id="4" name="Strzałka w prawo 3"/>
            <p:cNvSpPr/>
            <p:nvPr/>
          </p:nvSpPr>
          <p:spPr>
            <a:xfrm>
              <a:off x="1027810" y="2714620"/>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solidFill>
                    <a:schemeClr val="bg1"/>
                  </a:solidFill>
                </a:rPr>
                <a:t>Zaburzenie, </a:t>
              </a:r>
              <a:r>
                <a:rPr lang="pl-PL" sz="2000" b="1" dirty="0" smtClean="0">
                  <a:solidFill>
                    <a:schemeClr val="bg1"/>
                  </a:solidFill>
                </a:rPr>
                <a:t>V(t)</a:t>
              </a:r>
              <a:endParaRPr lang="pl-PL" sz="2000" b="1" dirty="0">
                <a:solidFill>
                  <a:schemeClr val="bg1"/>
                </a:solidFill>
              </a:endParaRPr>
            </a:p>
          </p:txBody>
        </p:sp>
        <p:sp>
          <p:nvSpPr>
            <p:cNvPr id="5" name="Strzałka w prawo 4"/>
            <p:cNvSpPr/>
            <p:nvPr/>
          </p:nvSpPr>
          <p:spPr>
            <a:xfrm>
              <a:off x="5784283" y="2714620"/>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solidFill>
                    <a:schemeClr val="bg1"/>
                  </a:solidFill>
                </a:rPr>
                <a:t>Odpowiedź, </a:t>
              </a:r>
              <a:r>
                <a:rPr lang="pl-PL" sz="2000" b="1" dirty="0">
                  <a:solidFill>
                    <a:schemeClr val="bg1"/>
                  </a:solidFill>
                </a:rPr>
                <a:t>I</a:t>
              </a:r>
              <a:r>
                <a:rPr lang="pl-PL" sz="2000" b="1" dirty="0" smtClean="0">
                  <a:solidFill>
                    <a:schemeClr val="bg1"/>
                  </a:solidFill>
                </a:rPr>
                <a:t>(t)</a:t>
              </a:r>
              <a:endParaRPr lang="pl-PL" sz="2000" b="1" dirty="0">
                <a:solidFill>
                  <a:schemeClr val="bg1"/>
                </a:solidFill>
              </a:endParaRPr>
            </a:p>
          </p:txBody>
        </p:sp>
      </p:grpSp>
      <p:sp>
        <p:nvSpPr>
          <p:cNvPr id="6" name="pole tekstowe 5"/>
          <p:cNvSpPr txBox="1"/>
          <p:nvPr/>
        </p:nvSpPr>
        <p:spPr>
          <a:xfrm>
            <a:off x="428596" y="4714884"/>
            <a:ext cx="8501122" cy="1200329"/>
          </a:xfrm>
          <a:prstGeom prst="rect">
            <a:avLst/>
          </a:prstGeom>
          <a:noFill/>
        </p:spPr>
        <p:txBody>
          <a:bodyPr wrap="square" rtlCol="0">
            <a:spAutoFit/>
          </a:bodyPr>
          <a:lstStyle/>
          <a:p>
            <a:pPr algn="just"/>
            <a:r>
              <a:rPr lang="pl-PL" sz="2400" dirty="0" smtClean="0"/>
              <a:t>W tym przypadku zaburzamy potencjałem </a:t>
            </a:r>
            <a:r>
              <a:rPr lang="pl-PL" sz="2400" b="1" dirty="0" smtClean="0"/>
              <a:t>V(t)</a:t>
            </a:r>
            <a:r>
              <a:rPr lang="pl-PL" sz="2400" dirty="0" smtClean="0"/>
              <a:t>, a mierzymy odpowiedź prądową </a:t>
            </a:r>
            <a:r>
              <a:rPr lang="pl-PL" sz="2400" b="1" dirty="0" smtClean="0"/>
              <a:t>I(t)</a:t>
            </a:r>
            <a:r>
              <a:rPr lang="pl-PL" sz="2400" dirty="0" smtClean="0"/>
              <a:t>. Można robić na odwrót: zaburzać prądem </a:t>
            </a:r>
            <a:r>
              <a:rPr lang="pl-PL" sz="2400" b="1" dirty="0" smtClean="0"/>
              <a:t>I(t)</a:t>
            </a:r>
            <a:r>
              <a:rPr lang="pl-PL" sz="2400" dirty="0" smtClean="0"/>
              <a:t> i mierzyć odpowiedź  potencjałową </a:t>
            </a:r>
            <a:r>
              <a:rPr lang="pl-PL" sz="2400" b="1" dirty="0" smtClean="0"/>
              <a:t>V(t)</a:t>
            </a:r>
            <a:r>
              <a:rPr lang="pl-PL" sz="2400" dirty="0" smtClean="0"/>
              <a:t>.</a:t>
            </a:r>
            <a:endParaRPr lang="pl-P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0" name="Object 2"/>
          <p:cNvGraphicFramePr>
            <a:graphicFrameLocks noChangeAspect="1"/>
          </p:cNvGraphicFramePr>
          <p:nvPr/>
        </p:nvGraphicFramePr>
        <p:xfrm>
          <a:off x="1042988" y="1196752"/>
          <a:ext cx="6873875" cy="1825625"/>
        </p:xfrm>
        <a:graphic>
          <a:graphicData uri="http://schemas.openxmlformats.org/presentationml/2006/ole">
            <p:oleObj spid="_x0000_s63490" name="Equation" r:id="rId3" imgW="3949560" imgH="1041120" progId="Equation.DSMT4">
              <p:embed/>
            </p:oleObj>
          </a:graphicData>
        </a:graphic>
      </p:graphicFrame>
      <p:graphicFrame>
        <p:nvGraphicFramePr>
          <p:cNvPr id="63491" name="Object 3"/>
          <p:cNvGraphicFramePr>
            <a:graphicFrameLocks noChangeAspect="1"/>
          </p:cNvGraphicFramePr>
          <p:nvPr/>
        </p:nvGraphicFramePr>
        <p:xfrm>
          <a:off x="1043608" y="3789040"/>
          <a:ext cx="1038225" cy="401638"/>
        </p:xfrm>
        <a:graphic>
          <a:graphicData uri="http://schemas.openxmlformats.org/presentationml/2006/ole">
            <p:oleObj spid="_x0000_s63491" name="Equation" r:id="rId4" imgW="596880" imgH="228600" progId="Equation.DSMT4">
              <p:embed/>
            </p:oleObj>
          </a:graphicData>
        </a:graphic>
      </p:graphicFrame>
      <p:sp>
        <p:nvSpPr>
          <p:cNvPr id="4" name="TextBox 3"/>
          <p:cNvSpPr txBox="1"/>
          <p:nvPr/>
        </p:nvSpPr>
        <p:spPr>
          <a:xfrm>
            <a:off x="2915816" y="3789040"/>
            <a:ext cx="1295611" cy="369332"/>
          </a:xfrm>
          <a:prstGeom prst="rect">
            <a:avLst/>
          </a:prstGeom>
          <a:noFill/>
        </p:spPr>
        <p:txBody>
          <a:bodyPr wrap="none" rtlCol="0">
            <a:spAutoFit/>
          </a:bodyPr>
          <a:lstStyle/>
          <a:p>
            <a:r>
              <a:rPr lang="pl-PL" dirty="0" smtClean="0"/>
              <a:t>(dokończyć)</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188640"/>
            <a:ext cx="5789598" cy="615553"/>
          </a:xfrm>
          <a:prstGeom prst="rect">
            <a:avLst/>
          </a:prstGeom>
          <a:noFill/>
        </p:spPr>
        <p:txBody>
          <a:bodyPr wrap="none" rtlCol="0">
            <a:spAutoFit/>
          </a:bodyPr>
          <a:lstStyle/>
          <a:p>
            <a:r>
              <a:rPr lang="pl-PL" sz="3400" dirty="0" smtClean="0"/>
              <a:t>Impedancja dyfuzyjna sferyczna</a:t>
            </a:r>
            <a:endParaRPr lang="pl-PL" sz="3400" dirty="0"/>
          </a:p>
        </p:txBody>
      </p:sp>
      <p:graphicFrame>
        <p:nvGraphicFramePr>
          <p:cNvPr id="72706" name="Object 2"/>
          <p:cNvGraphicFramePr>
            <a:graphicFrameLocks noChangeAspect="1"/>
          </p:cNvGraphicFramePr>
          <p:nvPr/>
        </p:nvGraphicFramePr>
        <p:xfrm>
          <a:off x="1639888" y="1340768"/>
          <a:ext cx="5680075" cy="846137"/>
        </p:xfrm>
        <a:graphic>
          <a:graphicData uri="http://schemas.openxmlformats.org/presentationml/2006/ole">
            <p:oleObj spid="_x0000_s72706" name="Equation" r:id="rId3" imgW="3263760" imgH="482400" progId="Equation.DSMT4">
              <p:embed/>
            </p:oleObj>
          </a:graphicData>
        </a:graphic>
      </p:graphicFrame>
      <p:graphicFrame>
        <p:nvGraphicFramePr>
          <p:cNvPr id="72707" name="Object 3"/>
          <p:cNvGraphicFramePr>
            <a:graphicFrameLocks noChangeAspect="1"/>
          </p:cNvGraphicFramePr>
          <p:nvPr/>
        </p:nvGraphicFramePr>
        <p:xfrm>
          <a:off x="1616075" y="2780928"/>
          <a:ext cx="4764088" cy="1300163"/>
        </p:xfrm>
        <a:graphic>
          <a:graphicData uri="http://schemas.openxmlformats.org/presentationml/2006/ole">
            <p:oleObj spid="_x0000_s72707" name="Equation" r:id="rId4" imgW="2654280" imgH="723600" progId="Equation.DSMT4">
              <p:embed/>
            </p:oleObj>
          </a:graphicData>
        </a:graphic>
      </p:graphicFrame>
      <p:sp>
        <p:nvSpPr>
          <p:cNvPr id="5" name="TextBox 4"/>
          <p:cNvSpPr txBox="1"/>
          <p:nvPr/>
        </p:nvSpPr>
        <p:spPr>
          <a:xfrm>
            <a:off x="1619672" y="4437112"/>
            <a:ext cx="1436227" cy="369332"/>
          </a:xfrm>
          <a:prstGeom prst="rect">
            <a:avLst/>
          </a:prstGeom>
          <a:noFill/>
        </p:spPr>
        <p:txBody>
          <a:bodyPr wrap="none" rtlCol="0">
            <a:spAutoFit/>
          </a:bodyPr>
          <a:lstStyle/>
          <a:p>
            <a:r>
              <a:rPr lang="pl-PL" dirty="0" smtClean="0"/>
              <a:t>Podstawienie</a:t>
            </a:r>
            <a:endParaRPr lang="pl-PL" dirty="0"/>
          </a:p>
        </p:txBody>
      </p:sp>
      <p:graphicFrame>
        <p:nvGraphicFramePr>
          <p:cNvPr id="72708" name="Object 4"/>
          <p:cNvGraphicFramePr>
            <a:graphicFrameLocks noChangeAspect="1"/>
          </p:cNvGraphicFramePr>
          <p:nvPr/>
        </p:nvGraphicFramePr>
        <p:xfrm>
          <a:off x="3313113" y="4385989"/>
          <a:ext cx="1801812" cy="411163"/>
        </p:xfrm>
        <a:graphic>
          <a:graphicData uri="http://schemas.openxmlformats.org/presentationml/2006/ole">
            <p:oleObj spid="_x0000_s72708" name="Equation" r:id="rId5" imgW="1002960" imgH="228600" progId="Equation.DSMT4">
              <p:embed/>
            </p:oleObj>
          </a:graphicData>
        </a:graphic>
      </p:graphicFrame>
      <p:sp>
        <p:nvSpPr>
          <p:cNvPr id="7" name="TextBox 6"/>
          <p:cNvSpPr txBox="1"/>
          <p:nvPr/>
        </p:nvSpPr>
        <p:spPr>
          <a:xfrm>
            <a:off x="5251301" y="4427820"/>
            <a:ext cx="2732158" cy="369332"/>
          </a:xfrm>
          <a:prstGeom prst="rect">
            <a:avLst/>
          </a:prstGeom>
          <a:noFill/>
        </p:spPr>
        <p:txBody>
          <a:bodyPr wrap="none" rtlCol="0">
            <a:spAutoFit/>
          </a:bodyPr>
          <a:lstStyle/>
          <a:p>
            <a:r>
              <a:rPr lang="pl-PL" dirty="0" smtClean="0"/>
              <a:t>daje </a:t>
            </a:r>
            <a:r>
              <a:rPr lang="pl-PL" dirty="0" smtClean="0"/>
              <a:t>uproszczone równania</a:t>
            </a:r>
            <a:endParaRPr lang="pl-PL" dirty="0"/>
          </a:p>
        </p:txBody>
      </p:sp>
      <p:graphicFrame>
        <p:nvGraphicFramePr>
          <p:cNvPr id="72709" name="Object 5"/>
          <p:cNvGraphicFramePr>
            <a:graphicFrameLocks noChangeAspect="1"/>
          </p:cNvGraphicFramePr>
          <p:nvPr/>
        </p:nvGraphicFramePr>
        <p:xfrm>
          <a:off x="2581275" y="5167313"/>
          <a:ext cx="3192463" cy="866775"/>
        </p:xfrm>
        <a:graphic>
          <a:graphicData uri="http://schemas.openxmlformats.org/presentationml/2006/ole">
            <p:oleObj spid="_x0000_s72709" name="Equation" r:id="rId6" imgW="1777680" imgH="48240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6632"/>
            <a:ext cx="5066965" cy="369332"/>
          </a:xfrm>
          <a:prstGeom prst="rect">
            <a:avLst/>
          </a:prstGeom>
          <a:noFill/>
        </p:spPr>
        <p:txBody>
          <a:bodyPr wrap="none" rtlCol="0">
            <a:spAutoFit/>
          </a:bodyPr>
          <a:lstStyle/>
          <a:p>
            <a:r>
              <a:rPr lang="pl-PL" dirty="0" smtClean="0"/>
              <a:t>Jeżeli  przyjmiemy przypadek zewnętrznej dyfuzji, to</a:t>
            </a:r>
            <a:endParaRPr lang="pl-PL" dirty="0"/>
          </a:p>
        </p:txBody>
      </p:sp>
      <p:graphicFrame>
        <p:nvGraphicFramePr>
          <p:cNvPr id="73730" name="Object 2"/>
          <p:cNvGraphicFramePr>
            <a:graphicFrameLocks noChangeAspect="1"/>
          </p:cNvGraphicFramePr>
          <p:nvPr/>
        </p:nvGraphicFramePr>
        <p:xfrm>
          <a:off x="1954213" y="764704"/>
          <a:ext cx="4446587" cy="1230312"/>
        </p:xfrm>
        <a:graphic>
          <a:graphicData uri="http://schemas.openxmlformats.org/presentationml/2006/ole">
            <p:oleObj spid="_x0000_s73730" name="Equation" r:id="rId3" imgW="2476440" imgH="685800" progId="Equation.DSMT4">
              <p:embed/>
            </p:oleObj>
          </a:graphicData>
        </a:graphic>
      </p:graphicFrame>
      <p:sp>
        <p:nvSpPr>
          <p:cNvPr id="4" name="TextBox 3"/>
          <p:cNvSpPr txBox="1"/>
          <p:nvPr/>
        </p:nvSpPr>
        <p:spPr>
          <a:xfrm>
            <a:off x="683568" y="2132856"/>
            <a:ext cx="857607" cy="369332"/>
          </a:xfrm>
          <a:prstGeom prst="rect">
            <a:avLst/>
          </a:prstGeom>
          <a:noFill/>
        </p:spPr>
        <p:txBody>
          <a:bodyPr wrap="none" rtlCol="0">
            <a:spAutoFit/>
          </a:bodyPr>
          <a:lstStyle/>
          <a:p>
            <a:r>
              <a:rPr lang="pl-PL" dirty="0" smtClean="0"/>
              <a:t>co daje</a:t>
            </a:r>
            <a:endParaRPr lang="pl-PL" dirty="0"/>
          </a:p>
        </p:txBody>
      </p:sp>
      <p:graphicFrame>
        <p:nvGraphicFramePr>
          <p:cNvPr id="73731" name="Object 3"/>
          <p:cNvGraphicFramePr>
            <a:graphicFrameLocks noChangeAspect="1"/>
          </p:cNvGraphicFramePr>
          <p:nvPr/>
        </p:nvGraphicFramePr>
        <p:xfrm>
          <a:off x="2803217" y="2564904"/>
          <a:ext cx="3032125" cy="706437"/>
        </p:xfrm>
        <a:graphic>
          <a:graphicData uri="http://schemas.openxmlformats.org/presentationml/2006/ole">
            <p:oleObj spid="_x0000_s73731" name="Equation" r:id="rId4" imgW="1688760" imgH="393480" progId="Equation.DSMT4">
              <p:embed/>
            </p:oleObj>
          </a:graphicData>
        </a:graphic>
      </p:graphicFrame>
      <p:sp>
        <p:nvSpPr>
          <p:cNvPr id="6" name="TextBox 5"/>
          <p:cNvSpPr txBox="1"/>
          <p:nvPr/>
        </p:nvSpPr>
        <p:spPr>
          <a:xfrm>
            <a:off x="827584" y="3356992"/>
            <a:ext cx="611065" cy="369332"/>
          </a:xfrm>
          <a:prstGeom prst="rect">
            <a:avLst/>
          </a:prstGeom>
          <a:noFill/>
        </p:spPr>
        <p:txBody>
          <a:bodyPr wrap="none" rtlCol="0">
            <a:spAutoFit/>
          </a:bodyPr>
          <a:lstStyle/>
          <a:p>
            <a:r>
              <a:rPr lang="pl-PL" dirty="0" smtClean="0"/>
              <a:t>skąd</a:t>
            </a:r>
            <a:endParaRPr lang="pl-PL" dirty="0"/>
          </a:p>
        </p:txBody>
      </p:sp>
      <p:graphicFrame>
        <p:nvGraphicFramePr>
          <p:cNvPr id="73732" name="Object 4"/>
          <p:cNvGraphicFramePr>
            <a:graphicFrameLocks noChangeAspect="1"/>
          </p:cNvGraphicFramePr>
          <p:nvPr/>
        </p:nvGraphicFramePr>
        <p:xfrm>
          <a:off x="827088" y="3789040"/>
          <a:ext cx="7065962" cy="1322387"/>
        </p:xfrm>
        <a:graphic>
          <a:graphicData uri="http://schemas.openxmlformats.org/presentationml/2006/ole">
            <p:oleObj spid="_x0000_s73732" name="Equation" r:id="rId5" imgW="3936960" imgH="736560" progId="Equation.DSMT4">
              <p:embed/>
            </p:oleObj>
          </a:graphicData>
        </a:graphic>
      </p:graphicFrame>
      <p:graphicFrame>
        <p:nvGraphicFramePr>
          <p:cNvPr id="73733" name="Object 5"/>
          <p:cNvGraphicFramePr>
            <a:graphicFrameLocks noChangeAspect="1"/>
          </p:cNvGraphicFramePr>
          <p:nvPr/>
        </p:nvGraphicFramePr>
        <p:xfrm>
          <a:off x="2473325" y="5619750"/>
          <a:ext cx="3921125" cy="776288"/>
        </p:xfrm>
        <a:graphic>
          <a:graphicData uri="http://schemas.openxmlformats.org/presentationml/2006/ole">
            <p:oleObj spid="_x0000_s73733" name="Equation" r:id="rId6" imgW="2184120" imgH="43164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908720"/>
            <a:ext cx="2029915" cy="369332"/>
          </a:xfrm>
          <a:prstGeom prst="rect">
            <a:avLst/>
          </a:prstGeom>
          <a:noFill/>
        </p:spPr>
        <p:txBody>
          <a:bodyPr wrap="none" rtlCol="0">
            <a:spAutoFit/>
          </a:bodyPr>
          <a:lstStyle/>
          <a:p>
            <a:r>
              <a:rPr lang="pl-PL" dirty="0" smtClean="0"/>
              <a:t>Po uporządkowaniu</a:t>
            </a:r>
            <a:endParaRPr lang="pl-PL" dirty="0"/>
          </a:p>
        </p:txBody>
      </p:sp>
      <p:graphicFrame>
        <p:nvGraphicFramePr>
          <p:cNvPr id="74754" name="Object 2"/>
          <p:cNvGraphicFramePr>
            <a:graphicFrameLocks noChangeAspect="1"/>
          </p:cNvGraphicFramePr>
          <p:nvPr/>
        </p:nvGraphicFramePr>
        <p:xfrm>
          <a:off x="1938338" y="1667892"/>
          <a:ext cx="4991100" cy="1689100"/>
        </p:xfrm>
        <a:graphic>
          <a:graphicData uri="http://schemas.openxmlformats.org/presentationml/2006/ole">
            <p:oleObj spid="_x0000_s74754" name="Equation" r:id="rId3" imgW="2781000" imgH="939600" progId="Equation.DSMT4">
              <p:embed/>
            </p:oleObj>
          </a:graphicData>
        </a:graphic>
      </p:graphicFrame>
      <p:sp>
        <p:nvSpPr>
          <p:cNvPr id="4" name="TextBox 3"/>
          <p:cNvSpPr txBox="1"/>
          <p:nvPr/>
        </p:nvSpPr>
        <p:spPr>
          <a:xfrm>
            <a:off x="755576" y="3789040"/>
            <a:ext cx="673069" cy="369332"/>
          </a:xfrm>
          <a:prstGeom prst="rect">
            <a:avLst/>
          </a:prstGeom>
          <a:noFill/>
        </p:spPr>
        <p:txBody>
          <a:bodyPr wrap="none" rtlCol="0">
            <a:spAutoFit/>
          </a:bodyPr>
          <a:lstStyle/>
          <a:p>
            <a:r>
              <a:rPr lang="pl-PL" dirty="0" smtClean="0"/>
              <a:t>gdzie</a:t>
            </a:r>
            <a:endParaRPr lang="pl-PL" dirty="0"/>
          </a:p>
        </p:txBody>
      </p:sp>
      <p:graphicFrame>
        <p:nvGraphicFramePr>
          <p:cNvPr id="74755" name="Object 3"/>
          <p:cNvGraphicFramePr>
            <a:graphicFrameLocks noChangeAspect="1"/>
          </p:cNvGraphicFramePr>
          <p:nvPr/>
        </p:nvGraphicFramePr>
        <p:xfrm>
          <a:off x="2478088" y="4371975"/>
          <a:ext cx="3851275" cy="889000"/>
        </p:xfrm>
        <a:graphic>
          <a:graphicData uri="http://schemas.openxmlformats.org/presentationml/2006/ole">
            <p:oleObj spid="_x0000_s74755" name="Equation" r:id="rId4" imgW="2145960" imgH="49500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7704" y="548680"/>
            <a:ext cx="5514395" cy="553998"/>
          </a:xfrm>
          <a:prstGeom prst="rect">
            <a:avLst/>
          </a:prstGeom>
          <a:noFill/>
        </p:spPr>
        <p:txBody>
          <a:bodyPr wrap="none" rtlCol="0">
            <a:spAutoFit/>
          </a:bodyPr>
          <a:lstStyle/>
          <a:p>
            <a:r>
              <a:rPr lang="pl-PL" sz="3000" dirty="0" smtClean="0"/>
              <a:t>Impedancja cylindryczn (walcowa)</a:t>
            </a:r>
            <a:endParaRPr lang="pl-PL" sz="3000" dirty="0"/>
          </a:p>
        </p:txBody>
      </p:sp>
      <p:graphicFrame>
        <p:nvGraphicFramePr>
          <p:cNvPr id="76802" name="Object 2"/>
          <p:cNvGraphicFramePr>
            <a:graphicFrameLocks noChangeAspect="1"/>
          </p:cNvGraphicFramePr>
          <p:nvPr/>
        </p:nvGraphicFramePr>
        <p:xfrm>
          <a:off x="1651000" y="1646238"/>
          <a:ext cx="5657850" cy="846137"/>
        </p:xfrm>
        <a:graphic>
          <a:graphicData uri="http://schemas.openxmlformats.org/presentationml/2006/ole">
            <p:oleObj spid="_x0000_s76802" name="Equation" r:id="rId3" imgW="3251160" imgH="482400" progId="Equation.DSMT4">
              <p:embed/>
            </p:oleObj>
          </a:graphicData>
        </a:graphic>
      </p:graphicFrame>
      <p:sp>
        <p:nvSpPr>
          <p:cNvPr id="4" name="TextBox 3"/>
          <p:cNvSpPr txBox="1"/>
          <p:nvPr/>
        </p:nvSpPr>
        <p:spPr>
          <a:xfrm>
            <a:off x="827584" y="2924944"/>
            <a:ext cx="3185616" cy="369332"/>
          </a:xfrm>
          <a:prstGeom prst="rect">
            <a:avLst/>
          </a:prstGeom>
          <a:noFill/>
        </p:spPr>
        <p:txBody>
          <a:bodyPr wrap="none" rtlCol="0">
            <a:spAutoFit/>
          </a:bodyPr>
          <a:lstStyle/>
          <a:p>
            <a:r>
              <a:rPr lang="pl-PL" dirty="0" smtClean="0"/>
              <a:t>Standardowe podstawienia dają</a:t>
            </a:r>
            <a:endParaRPr lang="pl-PL" dirty="0"/>
          </a:p>
        </p:txBody>
      </p:sp>
      <p:graphicFrame>
        <p:nvGraphicFramePr>
          <p:cNvPr id="76803" name="Object 3"/>
          <p:cNvGraphicFramePr>
            <a:graphicFrameLocks noChangeAspect="1"/>
          </p:cNvGraphicFramePr>
          <p:nvPr/>
        </p:nvGraphicFramePr>
        <p:xfrm>
          <a:off x="1674813" y="3667125"/>
          <a:ext cx="5635625" cy="801688"/>
        </p:xfrm>
        <a:graphic>
          <a:graphicData uri="http://schemas.openxmlformats.org/presentationml/2006/ole">
            <p:oleObj spid="_x0000_s76803" name="Equation" r:id="rId4" imgW="3238200" imgH="457200" progId="Equation.DSMT4">
              <p:embed/>
            </p:oleObj>
          </a:graphicData>
        </a:graphic>
      </p:graphicFrame>
      <p:sp>
        <p:nvSpPr>
          <p:cNvPr id="6" name="TextBox 5"/>
          <p:cNvSpPr txBox="1"/>
          <p:nvPr/>
        </p:nvSpPr>
        <p:spPr>
          <a:xfrm>
            <a:off x="899592" y="4869160"/>
            <a:ext cx="4058290" cy="369332"/>
          </a:xfrm>
          <a:prstGeom prst="rect">
            <a:avLst/>
          </a:prstGeom>
          <a:noFill/>
        </p:spPr>
        <p:txBody>
          <a:bodyPr wrap="none" rtlCol="0">
            <a:spAutoFit/>
          </a:bodyPr>
          <a:lstStyle/>
          <a:p>
            <a:r>
              <a:rPr lang="pl-PL" dirty="0" smtClean="0"/>
              <a:t>Upraszcza się po wprowadzeniu zmiennej</a:t>
            </a:r>
            <a:endParaRPr lang="pl-PL" dirty="0"/>
          </a:p>
        </p:txBody>
      </p:sp>
      <p:graphicFrame>
        <p:nvGraphicFramePr>
          <p:cNvPr id="76804" name="Object 4"/>
          <p:cNvGraphicFramePr>
            <a:graphicFrameLocks noChangeAspect="1"/>
          </p:cNvGraphicFramePr>
          <p:nvPr/>
        </p:nvGraphicFramePr>
        <p:xfrm>
          <a:off x="5200650" y="4865688"/>
          <a:ext cx="1392238" cy="401637"/>
        </p:xfrm>
        <a:graphic>
          <a:graphicData uri="http://schemas.openxmlformats.org/presentationml/2006/ole">
            <p:oleObj spid="_x0000_s76804" name="Equation" r:id="rId5" imgW="799920" imgH="228600" progId="Equation.DSMT4">
              <p:embed/>
            </p:oleObj>
          </a:graphicData>
        </a:graphic>
      </p:graphicFrame>
      <p:graphicFrame>
        <p:nvGraphicFramePr>
          <p:cNvPr id="76805" name="Object 5"/>
          <p:cNvGraphicFramePr>
            <a:graphicFrameLocks noChangeAspect="1"/>
          </p:cNvGraphicFramePr>
          <p:nvPr/>
        </p:nvGraphicFramePr>
        <p:xfrm>
          <a:off x="2287588" y="5765800"/>
          <a:ext cx="4840287" cy="736600"/>
        </p:xfrm>
        <a:graphic>
          <a:graphicData uri="http://schemas.openxmlformats.org/presentationml/2006/ole">
            <p:oleObj spid="_x0000_s76805" name="Equation" r:id="rId6" imgW="2781000" imgH="41904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632848" cy="646331"/>
          </a:xfrm>
          <a:prstGeom prst="rect">
            <a:avLst/>
          </a:prstGeom>
          <a:noFill/>
        </p:spPr>
        <p:txBody>
          <a:bodyPr wrap="square" rtlCol="0">
            <a:spAutoFit/>
          </a:bodyPr>
          <a:lstStyle/>
          <a:p>
            <a:r>
              <a:rPr lang="pl-PL" dirty="0" smtClean="0"/>
              <a:t>Uzyskaliśmy przypadek zmodyfikowanego równania Bessla dla n=0. Rozwiązanie ma postać:</a:t>
            </a:r>
            <a:endParaRPr lang="pl-PL" dirty="0"/>
          </a:p>
        </p:txBody>
      </p:sp>
      <p:graphicFrame>
        <p:nvGraphicFramePr>
          <p:cNvPr id="77826" name="Object 2"/>
          <p:cNvGraphicFramePr>
            <a:graphicFrameLocks noChangeAspect="1"/>
          </p:cNvGraphicFramePr>
          <p:nvPr/>
        </p:nvGraphicFramePr>
        <p:xfrm>
          <a:off x="1689100" y="1772816"/>
          <a:ext cx="6037263" cy="401637"/>
        </p:xfrm>
        <a:graphic>
          <a:graphicData uri="http://schemas.openxmlformats.org/presentationml/2006/ole">
            <p:oleObj spid="_x0000_s77826" name="Equation" r:id="rId3" imgW="3466800" imgH="228600" progId="Equation.DSMT4">
              <p:embed/>
            </p:oleObj>
          </a:graphicData>
        </a:graphic>
      </p:graphicFrame>
      <p:sp>
        <p:nvSpPr>
          <p:cNvPr id="4" name="TextBox 3"/>
          <p:cNvSpPr txBox="1"/>
          <p:nvPr/>
        </p:nvSpPr>
        <p:spPr>
          <a:xfrm>
            <a:off x="899592" y="2564904"/>
            <a:ext cx="6135013" cy="369332"/>
          </a:xfrm>
          <a:prstGeom prst="rect">
            <a:avLst/>
          </a:prstGeom>
          <a:noFill/>
        </p:spPr>
        <p:txBody>
          <a:bodyPr wrap="none" rtlCol="0">
            <a:spAutoFit/>
          </a:bodyPr>
          <a:lstStyle/>
          <a:p>
            <a:r>
              <a:rPr lang="pl-PL" dirty="0" smtClean="0"/>
              <a:t>gdzie stałe A</a:t>
            </a:r>
            <a:r>
              <a:rPr lang="pl-PL" baseline="-25000" dirty="0" smtClean="0"/>
              <a:t>O</a:t>
            </a:r>
            <a:r>
              <a:rPr lang="pl-PL" dirty="0" smtClean="0"/>
              <a:t>, B</a:t>
            </a:r>
            <a:r>
              <a:rPr lang="pl-PL" baseline="-25000" dirty="0" smtClean="0"/>
              <a:t>O</a:t>
            </a:r>
            <a:r>
              <a:rPr lang="pl-PL" dirty="0" smtClean="0"/>
              <a:t>, A</a:t>
            </a:r>
            <a:r>
              <a:rPr lang="pl-PL" baseline="-25000" dirty="0" smtClean="0"/>
              <a:t>R</a:t>
            </a:r>
            <a:r>
              <a:rPr lang="pl-PL" dirty="0" smtClean="0"/>
              <a:t>, B</a:t>
            </a:r>
            <a:r>
              <a:rPr lang="pl-PL" baseline="-25000" dirty="0" smtClean="0"/>
              <a:t>R</a:t>
            </a:r>
            <a:r>
              <a:rPr lang="pl-PL" dirty="0" smtClean="0"/>
              <a:t> wyznaczymy z warunków brzegowych:</a:t>
            </a:r>
            <a:endParaRPr lang="pl-PL" dirty="0"/>
          </a:p>
        </p:txBody>
      </p:sp>
      <p:graphicFrame>
        <p:nvGraphicFramePr>
          <p:cNvPr id="77827" name="Object 3"/>
          <p:cNvGraphicFramePr>
            <a:graphicFrameLocks noChangeAspect="1"/>
          </p:cNvGraphicFramePr>
          <p:nvPr/>
        </p:nvGraphicFramePr>
        <p:xfrm>
          <a:off x="2516188" y="3232200"/>
          <a:ext cx="4243387" cy="1204912"/>
        </p:xfrm>
        <a:graphic>
          <a:graphicData uri="http://schemas.openxmlformats.org/presentationml/2006/ole">
            <p:oleObj spid="_x0000_s77827" name="Equation" r:id="rId4" imgW="2438280" imgH="685800" progId="Equation.DSMT4">
              <p:embed/>
            </p:oleObj>
          </a:graphicData>
        </a:graphic>
      </p:graphicFrame>
      <p:sp>
        <p:nvSpPr>
          <p:cNvPr id="6" name="TextBox 5"/>
          <p:cNvSpPr txBox="1"/>
          <p:nvPr/>
        </p:nvSpPr>
        <p:spPr>
          <a:xfrm>
            <a:off x="899592" y="4797152"/>
            <a:ext cx="3129768" cy="369332"/>
          </a:xfrm>
          <a:prstGeom prst="rect">
            <a:avLst/>
          </a:prstGeom>
          <a:noFill/>
        </p:spPr>
        <p:txBody>
          <a:bodyPr wrap="none" rtlCol="0">
            <a:spAutoFit/>
          </a:bodyPr>
          <a:lstStyle/>
          <a:p>
            <a:r>
              <a:rPr lang="pl-PL" dirty="0" smtClean="0"/>
              <a:t>Uwzględniając to otrzymujemy:</a:t>
            </a:r>
            <a:endParaRPr lang="pl-PL" dirty="0"/>
          </a:p>
        </p:txBody>
      </p:sp>
      <p:graphicFrame>
        <p:nvGraphicFramePr>
          <p:cNvPr id="77828" name="Object 4"/>
          <p:cNvGraphicFramePr>
            <a:graphicFrameLocks noChangeAspect="1"/>
          </p:cNvGraphicFramePr>
          <p:nvPr/>
        </p:nvGraphicFramePr>
        <p:xfrm>
          <a:off x="1346200" y="5497513"/>
          <a:ext cx="6518275" cy="847725"/>
        </p:xfrm>
        <a:graphic>
          <a:graphicData uri="http://schemas.openxmlformats.org/presentationml/2006/ole">
            <p:oleObj spid="_x0000_s77828" name="Equation" r:id="rId5" imgW="3746160" imgH="48240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692696"/>
            <a:ext cx="3619902" cy="369332"/>
          </a:xfrm>
          <a:prstGeom prst="rect">
            <a:avLst/>
          </a:prstGeom>
          <a:noFill/>
        </p:spPr>
        <p:txBody>
          <a:bodyPr wrap="none" rtlCol="0">
            <a:spAutoFit/>
          </a:bodyPr>
          <a:lstStyle/>
          <a:p>
            <a:r>
              <a:rPr lang="pl-PL" dirty="0" smtClean="0"/>
              <a:t>Po uwzględnieniu tych stałych mamy</a:t>
            </a:r>
            <a:endParaRPr lang="pl-PL" dirty="0"/>
          </a:p>
        </p:txBody>
      </p:sp>
      <p:graphicFrame>
        <p:nvGraphicFramePr>
          <p:cNvPr id="78850" name="Object 2"/>
          <p:cNvGraphicFramePr>
            <a:graphicFrameLocks noChangeAspect="1"/>
          </p:cNvGraphicFramePr>
          <p:nvPr/>
        </p:nvGraphicFramePr>
        <p:xfrm>
          <a:off x="1876425" y="1412875"/>
          <a:ext cx="5457825" cy="847725"/>
        </p:xfrm>
        <a:graphic>
          <a:graphicData uri="http://schemas.openxmlformats.org/presentationml/2006/ole">
            <p:oleObj spid="_x0000_s78850" name="Equation" r:id="rId3" imgW="3136680" imgH="482400" progId="Equation.DSMT4">
              <p:embed/>
            </p:oleObj>
          </a:graphicData>
        </a:graphic>
      </p:graphicFrame>
      <p:sp>
        <p:nvSpPr>
          <p:cNvPr id="4" name="TextBox 3"/>
          <p:cNvSpPr txBox="1"/>
          <p:nvPr/>
        </p:nvSpPr>
        <p:spPr>
          <a:xfrm>
            <a:off x="899592" y="2636912"/>
            <a:ext cx="1343638" cy="369332"/>
          </a:xfrm>
          <a:prstGeom prst="rect">
            <a:avLst/>
          </a:prstGeom>
          <a:noFill/>
        </p:spPr>
        <p:txBody>
          <a:bodyPr wrap="none" rtlCol="0">
            <a:spAutoFit/>
          </a:bodyPr>
          <a:lstStyle/>
          <a:p>
            <a:r>
              <a:rPr lang="pl-PL" dirty="0" smtClean="0"/>
              <a:t>Impedancj:a</a:t>
            </a:r>
            <a:endParaRPr lang="pl-PL" dirty="0"/>
          </a:p>
        </p:txBody>
      </p:sp>
      <p:graphicFrame>
        <p:nvGraphicFramePr>
          <p:cNvPr id="78851" name="Object 3"/>
          <p:cNvGraphicFramePr>
            <a:graphicFrameLocks noChangeAspect="1"/>
          </p:cNvGraphicFramePr>
          <p:nvPr/>
        </p:nvGraphicFramePr>
        <p:xfrm>
          <a:off x="1422400" y="3572495"/>
          <a:ext cx="6430963" cy="936625"/>
        </p:xfrm>
        <a:graphic>
          <a:graphicData uri="http://schemas.openxmlformats.org/presentationml/2006/ole">
            <p:oleObj spid="_x0000_s78851" name="Equation" r:id="rId4" imgW="3695400" imgH="53316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4"/>
            <a:ext cx="8229600" cy="1143000"/>
          </a:xfrm>
        </p:spPr>
        <p:txBody>
          <a:bodyPr>
            <a:normAutofit fontScale="90000"/>
          </a:bodyPr>
          <a:lstStyle/>
          <a:p>
            <a:r>
              <a:rPr lang="pl-PL" dirty="0" smtClean="0"/>
              <a:t>Układ, zaburzenie, odpowiedź oraz transformacja</a:t>
            </a:r>
            <a:endParaRPr lang="pl-PL" dirty="0"/>
          </a:p>
        </p:txBody>
      </p:sp>
      <p:sp>
        <p:nvSpPr>
          <p:cNvPr id="3" name="Prostokąt 2"/>
          <p:cNvSpPr/>
          <p:nvPr/>
        </p:nvSpPr>
        <p:spPr>
          <a:xfrm>
            <a:off x="3327681" y="1643050"/>
            <a:ext cx="2428892" cy="1643074"/>
          </a:xfrm>
          <a:prstGeom prst="rect">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000" b="1" dirty="0" smtClean="0"/>
              <a:t>Układ</a:t>
            </a:r>
          </a:p>
          <a:p>
            <a:pPr algn="ctr"/>
            <a:r>
              <a:rPr lang="pl-PL" sz="3000" b="1" i="1" dirty="0" smtClean="0">
                <a:latin typeface="Times New Roman" pitchFamily="18" charset="0"/>
                <a:cs typeface="Times New Roman" pitchFamily="18" charset="0"/>
              </a:rPr>
              <a:t>I(t)=S(V(t))</a:t>
            </a:r>
            <a:endParaRPr lang="pl-PL" sz="3000" b="1" i="1" dirty="0">
              <a:latin typeface="Times New Roman" pitchFamily="18" charset="0"/>
              <a:cs typeface="Times New Roman" pitchFamily="18" charset="0"/>
            </a:endParaRPr>
          </a:p>
        </p:txBody>
      </p:sp>
      <p:sp>
        <p:nvSpPr>
          <p:cNvPr id="4" name="Strzałka w prawo 3"/>
          <p:cNvSpPr/>
          <p:nvPr/>
        </p:nvSpPr>
        <p:spPr>
          <a:xfrm>
            <a:off x="1027810" y="2000240"/>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solidFill>
                  <a:schemeClr val="bg1"/>
                </a:solidFill>
              </a:rPr>
              <a:t>Zaburzenie, </a:t>
            </a:r>
            <a:r>
              <a:rPr lang="pl-PL" sz="2000" b="1" i="1" dirty="0" smtClean="0">
                <a:solidFill>
                  <a:schemeClr val="bg1"/>
                </a:solidFill>
                <a:latin typeface="Times New Roman" pitchFamily="18" charset="0"/>
                <a:cs typeface="Times New Roman" pitchFamily="18" charset="0"/>
              </a:rPr>
              <a:t>V(t)</a:t>
            </a:r>
            <a:endParaRPr lang="pl-PL" sz="2000" b="1" i="1" dirty="0">
              <a:solidFill>
                <a:schemeClr val="bg1"/>
              </a:solidFill>
              <a:latin typeface="Times New Roman" pitchFamily="18" charset="0"/>
              <a:cs typeface="Times New Roman" pitchFamily="18" charset="0"/>
            </a:endParaRPr>
          </a:p>
        </p:txBody>
      </p:sp>
      <p:sp>
        <p:nvSpPr>
          <p:cNvPr id="5" name="Strzałka w prawo 4"/>
          <p:cNvSpPr/>
          <p:nvPr/>
        </p:nvSpPr>
        <p:spPr>
          <a:xfrm>
            <a:off x="5784283" y="2000240"/>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smtClean="0">
                <a:solidFill>
                  <a:schemeClr val="bg1"/>
                </a:solidFill>
              </a:rPr>
              <a:t>Odpowiedź, </a:t>
            </a:r>
            <a:r>
              <a:rPr lang="pl-PL" sz="2000" b="1" i="1" dirty="0">
                <a:solidFill>
                  <a:schemeClr val="bg1"/>
                </a:solidFill>
                <a:latin typeface="Times New Roman" pitchFamily="18" charset="0"/>
                <a:cs typeface="Times New Roman" pitchFamily="18" charset="0"/>
              </a:rPr>
              <a:t>I</a:t>
            </a:r>
            <a:r>
              <a:rPr lang="pl-PL" sz="2000" b="1" i="1" dirty="0" smtClean="0">
                <a:solidFill>
                  <a:schemeClr val="bg1"/>
                </a:solidFill>
                <a:latin typeface="Times New Roman" pitchFamily="18" charset="0"/>
                <a:cs typeface="Times New Roman" pitchFamily="18" charset="0"/>
              </a:rPr>
              <a:t>(t)</a:t>
            </a:r>
            <a:endParaRPr lang="pl-PL" sz="2000" b="1" i="1" dirty="0">
              <a:solidFill>
                <a:schemeClr val="bg1"/>
              </a:solidFill>
              <a:latin typeface="Times New Roman" pitchFamily="18" charset="0"/>
              <a:cs typeface="Times New Roman" pitchFamily="18" charset="0"/>
            </a:endParaRPr>
          </a:p>
        </p:txBody>
      </p:sp>
      <p:sp>
        <p:nvSpPr>
          <p:cNvPr id="6" name="pole tekstowe 5"/>
          <p:cNvSpPr txBox="1"/>
          <p:nvPr/>
        </p:nvSpPr>
        <p:spPr>
          <a:xfrm>
            <a:off x="611560" y="5500702"/>
            <a:ext cx="7704856" cy="830997"/>
          </a:xfrm>
          <a:prstGeom prst="rect">
            <a:avLst/>
          </a:prstGeom>
          <a:noFill/>
        </p:spPr>
        <p:txBody>
          <a:bodyPr wrap="square" rtlCol="0">
            <a:spAutoFit/>
          </a:bodyPr>
          <a:lstStyle/>
          <a:p>
            <a:r>
              <a:rPr lang="pl-PL" sz="2400" dirty="0" smtClean="0"/>
              <a:t>Z(</a:t>
            </a:r>
            <a:r>
              <a:rPr lang="pl-PL" sz="2400" dirty="0" smtClean="0">
                <a:latin typeface="Symbol" pitchFamily="18" charset="2"/>
              </a:rPr>
              <a:t>w</a:t>
            </a:r>
            <a:r>
              <a:rPr lang="pl-PL" sz="2400" dirty="0" smtClean="0"/>
              <a:t>) jest charakterystyką układu (przy pewnych założeniach dotyczących własności układu </a:t>
            </a:r>
            <a:r>
              <a:rPr lang="pl-PL" sz="2400" i="1" dirty="0" smtClean="0">
                <a:latin typeface="Times New Roman" pitchFamily="18" charset="0"/>
                <a:cs typeface="Times New Roman" pitchFamily="18" charset="0"/>
              </a:rPr>
              <a:t>S</a:t>
            </a:r>
            <a:r>
              <a:rPr lang="pl-PL" sz="2400" dirty="0" smtClean="0"/>
              <a:t>).</a:t>
            </a:r>
            <a:endParaRPr lang="pl-PL" sz="2400" dirty="0"/>
          </a:p>
        </p:txBody>
      </p:sp>
      <p:cxnSp>
        <p:nvCxnSpPr>
          <p:cNvPr id="9" name="Łącznik prosty ze strzałką 8"/>
          <p:cNvCxnSpPr/>
          <p:nvPr/>
        </p:nvCxnSpPr>
        <p:spPr>
          <a:xfrm rot="5400000">
            <a:off x="1427934" y="3200037"/>
            <a:ext cx="1143008"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357158" y="3000372"/>
            <a:ext cx="1665392" cy="400110"/>
          </a:xfrm>
          <a:prstGeom prst="rect">
            <a:avLst/>
          </a:prstGeom>
          <a:noFill/>
        </p:spPr>
        <p:txBody>
          <a:bodyPr wrap="none" rtlCol="0">
            <a:spAutoFit/>
          </a:bodyPr>
          <a:lstStyle/>
          <a:p>
            <a:r>
              <a:rPr lang="pl-PL" sz="2000" b="1" dirty="0" smtClean="0"/>
              <a:t>transformacja</a:t>
            </a:r>
            <a:endParaRPr lang="pl-PL" sz="2000" b="1" dirty="0"/>
          </a:p>
        </p:txBody>
      </p:sp>
      <p:sp>
        <p:nvSpPr>
          <p:cNvPr id="13" name="Strzałka w prawo 12"/>
          <p:cNvSpPr/>
          <p:nvPr/>
        </p:nvSpPr>
        <p:spPr>
          <a:xfrm>
            <a:off x="1000100" y="3571876"/>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bg1"/>
                </a:solidFill>
                <a:latin typeface="Euclid Fraktur" pitchFamily="66" charset="2"/>
              </a:rPr>
              <a:t>F</a:t>
            </a:r>
            <a:r>
              <a:rPr lang="pl-PL" sz="2000" b="1" dirty="0" smtClean="0">
                <a:solidFill>
                  <a:schemeClr val="bg1"/>
                </a:solidFill>
              </a:rPr>
              <a:t>(</a:t>
            </a:r>
            <a:r>
              <a:rPr lang="pl-PL" sz="2000" b="1" i="1" dirty="0" smtClean="0">
                <a:solidFill>
                  <a:schemeClr val="bg1"/>
                </a:solidFill>
                <a:latin typeface="Times New Roman" pitchFamily="18" charset="0"/>
                <a:cs typeface="Times New Roman" pitchFamily="18" charset="0"/>
              </a:rPr>
              <a:t>V(t)</a:t>
            </a:r>
            <a:r>
              <a:rPr lang="pl-PL" sz="2000" b="1" dirty="0" smtClean="0">
                <a:solidFill>
                  <a:schemeClr val="bg1"/>
                </a:solidFill>
              </a:rPr>
              <a:t>)(</a:t>
            </a:r>
            <a:r>
              <a:rPr lang="pl-PL" sz="2000" b="1" dirty="0" smtClean="0">
                <a:solidFill>
                  <a:schemeClr val="bg1"/>
                </a:solidFill>
                <a:latin typeface="Symbol" pitchFamily="18" charset="2"/>
              </a:rPr>
              <a:t>w</a:t>
            </a:r>
            <a:r>
              <a:rPr lang="pl-PL" sz="2000" b="1" dirty="0" smtClean="0">
                <a:solidFill>
                  <a:schemeClr val="bg1"/>
                </a:solidFill>
              </a:rPr>
              <a:t>)</a:t>
            </a:r>
            <a:endParaRPr lang="pl-PL" sz="2000" b="1" dirty="0">
              <a:solidFill>
                <a:schemeClr val="bg1"/>
              </a:solidFill>
            </a:endParaRPr>
          </a:p>
        </p:txBody>
      </p:sp>
      <p:sp>
        <p:nvSpPr>
          <p:cNvPr id="14" name="Strzałka w prawo 13"/>
          <p:cNvSpPr/>
          <p:nvPr/>
        </p:nvSpPr>
        <p:spPr>
          <a:xfrm>
            <a:off x="5756573" y="3571876"/>
            <a:ext cx="2286016" cy="8572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bg1"/>
                </a:solidFill>
                <a:latin typeface="Euclid Fraktur" pitchFamily="66" charset="2"/>
              </a:rPr>
              <a:t>F</a:t>
            </a:r>
            <a:r>
              <a:rPr lang="pl-PL" sz="2000" b="1" dirty="0" smtClean="0">
                <a:solidFill>
                  <a:schemeClr val="bg1"/>
                </a:solidFill>
              </a:rPr>
              <a:t>(</a:t>
            </a:r>
            <a:r>
              <a:rPr lang="pl-PL" sz="2000" b="1" i="1" dirty="0" smtClean="0">
                <a:solidFill>
                  <a:schemeClr val="bg1"/>
                </a:solidFill>
                <a:latin typeface="Times New Roman" pitchFamily="18" charset="0"/>
                <a:cs typeface="Times New Roman" pitchFamily="18" charset="0"/>
              </a:rPr>
              <a:t>I(t)</a:t>
            </a:r>
            <a:r>
              <a:rPr lang="pl-PL" sz="2000" b="1" dirty="0" smtClean="0">
                <a:solidFill>
                  <a:schemeClr val="bg1"/>
                </a:solidFill>
              </a:rPr>
              <a:t>)(</a:t>
            </a:r>
            <a:r>
              <a:rPr lang="pl-PL" sz="2000" b="1" dirty="0" smtClean="0">
                <a:solidFill>
                  <a:schemeClr val="bg1"/>
                </a:solidFill>
                <a:latin typeface="Symbol" pitchFamily="18" charset="2"/>
              </a:rPr>
              <a:t>w</a:t>
            </a:r>
            <a:r>
              <a:rPr lang="pl-PL" sz="2000" b="1" dirty="0" smtClean="0">
                <a:solidFill>
                  <a:schemeClr val="bg1"/>
                </a:solidFill>
              </a:rPr>
              <a:t>)</a:t>
            </a:r>
            <a:endParaRPr lang="pl-PL" sz="2000" b="1" dirty="0">
              <a:solidFill>
                <a:schemeClr val="bg1"/>
              </a:solidFill>
            </a:endParaRPr>
          </a:p>
        </p:txBody>
      </p:sp>
      <p:cxnSp>
        <p:nvCxnSpPr>
          <p:cNvPr id="15" name="Łącznik prosty ze strzałką 14"/>
          <p:cNvCxnSpPr/>
          <p:nvPr/>
        </p:nvCxnSpPr>
        <p:spPr>
          <a:xfrm rot="5400000">
            <a:off x="6120524" y="3197874"/>
            <a:ext cx="1143008" cy="1588"/>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6692822" y="2970499"/>
            <a:ext cx="1665392" cy="400110"/>
          </a:xfrm>
          <a:prstGeom prst="rect">
            <a:avLst/>
          </a:prstGeom>
          <a:noFill/>
        </p:spPr>
        <p:txBody>
          <a:bodyPr wrap="none" rtlCol="0">
            <a:spAutoFit/>
          </a:bodyPr>
          <a:lstStyle/>
          <a:p>
            <a:r>
              <a:rPr lang="pl-PL" sz="2000" b="1" dirty="0" smtClean="0"/>
              <a:t>transformacja</a:t>
            </a:r>
            <a:endParaRPr lang="pl-PL" sz="2000" b="1" dirty="0"/>
          </a:p>
        </p:txBody>
      </p:sp>
      <p:sp>
        <p:nvSpPr>
          <p:cNvPr id="17" name="Objaśnienie ze strzałką w dół 16"/>
          <p:cNvSpPr/>
          <p:nvPr/>
        </p:nvSpPr>
        <p:spPr>
          <a:xfrm>
            <a:off x="3428992" y="3500438"/>
            <a:ext cx="2286016" cy="1928826"/>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18" name="Obiekt 17"/>
          <p:cNvGraphicFramePr>
            <a:graphicFrameLocks noChangeAspect="1"/>
          </p:cNvGraphicFramePr>
          <p:nvPr/>
        </p:nvGraphicFramePr>
        <p:xfrm>
          <a:off x="3500430" y="3790950"/>
          <a:ext cx="2173288" cy="755650"/>
        </p:xfrm>
        <a:graphic>
          <a:graphicData uri="http://schemas.openxmlformats.org/presentationml/2006/ole">
            <p:oleObj spid="_x0000_s1026" name="Equation" r:id="rId3" imgW="1244520" imgH="43164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1308100" y="642918"/>
          <a:ext cx="6296025" cy="1066800"/>
        </p:xfrm>
        <a:graphic>
          <a:graphicData uri="http://schemas.openxmlformats.org/presentationml/2006/ole">
            <p:oleObj spid="_x0000_s4098" name="Equation" r:id="rId3" imgW="2705040" imgH="457200" progId="Equation.DSMT4">
              <p:embed/>
            </p:oleObj>
          </a:graphicData>
        </a:graphic>
      </p:graphicFrame>
      <p:sp>
        <p:nvSpPr>
          <p:cNvPr id="3" name="pole tekstowe 2"/>
          <p:cNvSpPr txBox="1"/>
          <p:nvPr/>
        </p:nvSpPr>
        <p:spPr>
          <a:xfrm>
            <a:off x="571472" y="2071678"/>
            <a:ext cx="8358246" cy="830997"/>
          </a:xfrm>
          <a:prstGeom prst="rect">
            <a:avLst/>
          </a:prstGeom>
          <a:noFill/>
        </p:spPr>
        <p:txBody>
          <a:bodyPr wrap="square" rtlCol="0">
            <a:spAutoFit/>
          </a:bodyPr>
          <a:lstStyle/>
          <a:p>
            <a:r>
              <a:rPr lang="pl-PL" sz="2400" dirty="0" smtClean="0"/>
              <a:t>Impedancja dla konkretnej wartości częstości kołowej </a:t>
            </a:r>
            <a:r>
              <a:rPr lang="pl-PL" sz="2400" dirty="0" smtClean="0">
                <a:latin typeface="Symbol" pitchFamily="18" charset="2"/>
              </a:rPr>
              <a:t>w</a:t>
            </a:r>
            <a:r>
              <a:rPr lang="pl-PL" sz="2400" dirty="0" smtClean="0"/>
              <a:t> jest zdefiniowana jest jako liczba zespolona</a:t>
            </a:r>
            <a:endParaRPr lang="pl-PL" sz="2400" dirty="0"/>
          </a:p>
        </p:txBody>
      </p:sp>
      <p:graphicFrame>
        <p:nvGraphicFramePr>
          <p:cNvPr id="4099" name="Object 3"/>
          <p:cNvGraphicFramePr>
            <a:graphicFrameLocks noChangeAspect="1"/>
          </p:cNvGraphicFramePr>
          <p:nvPr/>
        </p:nvGraphicFramePr>
        <p:xfrm>
          <a:off x="2530475" y="3168652"/>
          <a:ext cx="4017963" cy="474662"/>
        </p:xfrm>
        <a:graphic>
          <a:graphicData uri="http://schemas.openxmlformats.org/presentationml/2006/ole">
            <p:oleObj spid="_x0000_s4099" name="Equation" r:id="rId4" imgW="1726920" imgH="203040" progId="Equation.DSMT4">
              <p:embed/>
            </p:oleObj>
          </a:graphicData>
        </a:graphic>
      </p:graphicFrame>
      <p:sp>
        <p:nvSpPr>
          <p:cNvPr id="5" name="pole tekstowe 4"/>
          <p:cNvSpPr txBox="1"/>
          <p:nvPr/>
        </p:nvSpPr>
        <p:spPr>
          <a:xfrm>
            <a:off x="642910" y="3967467"/>
            <a:ext cx="7610225" cy="461665"/>
          </a:xfrm>
          <a:prstGeom prst="rect">
            <a:avLst/>
          </a:prstGeom>
          <a:noFill/>
        </p:spPr>
        <p:txBody>
          <a:bodyPr wrap="none" rtlCol="0">
            <a:spAutoFit/>
          </a:bodyPr>
          <a:lstStyle/>
          <a:p>
            <a:r>
              <a:rPr lang="pl-PL" sz="2400" dirty="0" smtClean="0"/>
              <a:t>obliczona następująco (moduł i argument liczby zespolonej):</a:t>
            </a:r>
            <a:endParaRPr lang="pl-PL" sz="2400" dirty="0"/>
          </a:p>
        </p:txBody>
      </p:sp>
      <p:graphicFrame>
        <p:nvGraphicFramePr>
          <p:cNvPr id="4100" name="Object 4"/>
          <p:cNvGraphicFramePr>
            <a:graphicFrameLocks noChangeAspect="1"/>
          </p:cNvGraphicFramePr>
          <p:nvPr/>
        </p:nvGraphicFramePr>
        <p:xfrm>
          <a:off x="2444750" y="4705366"/>
          <a:ext cx="4046538" cy="1009650"/>
        </p:xfrm>
        <a:graphic>
          <a:graphicData uri="http://schemas.openxmlformats.org/presentationml/2006/ole">
            <p:oleObj spid="_x0000_s4100" name="Equation" r:id="rId5" imgW="1739880" imgH="43164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Impedancja Dyfuzyjna Warburga</a:t>
            </a:r>
            <a:endParaRPr lang="pl-PL" dirty="0"/>
          </a:p>
        </p:txBody>
      </p:sp>
      <p:sp>
        <p:nvSpPr>
          <p:cNvPr id="3" name="pole tekstowe 2"/>
          <p:cNvSpPr txBox="1"/>
          <p:nvPr/>
        </p:nvSpPr>
        <p:spPr>
          <a:xfrm>
            <a:off x="357158" y="2000240"/>
            <a:ext cx="8286808" cy="2800767"/>
          </a:xfrm>
          <a:prstGeom prst="rect">
            <a:avLst/>
          </a:prstGeom>
          <a:noFill/>
        </p:spPr>
        <p:txBody>
          <a:bodyPr wrap="square" rtlCol="0">
            <a:spAutoFit/>
          </a:bodyPr>
          <a:lstStyle/>
          <a:p>
            <a:pPr algn="just"/>
            <a:r>
              <a:rPr lang="pl-PL" sz="2200" dirty="0" smtClean="0"/>
              <a:t>Klasyczna impedancja Warburga wyprowadzana jest dla układu dwóch dyfundujących jonów, które ulegają reakcji redox na powierzchni elektrody. Nie uwzględnia się  pozostałych efektów (adsorpcji, konwekcji, migracji pod wpływem pola elektrycznego, nieidealności układu). Jedynym bodźcem powodującym ruch jonów jest gradient stężenia, czyli pierwsze prawo Ficka w układzie o geometrii liniowej. Ponadto opis zakłada, że układ jest pół-nieskończony (to istotnie ułatwia uzyskanie wyrażenia w postaci analitycznej na impedancję).</a:t>
            </a:r>
            <a:endParaRPr lang="pl-PL"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Object 3"/>
          <p:cNvGraphicFramePr>
            <a:graphicFrameLocks noChangeAspect="1"/>
          </p:cNvGraphicFramePr>
          <p:nvPr/>
        </p:nvGraphicFramePr>
        <p:xfrm>
          <a:off x="2100263" y="2637780"/>
          <a:ext cx="4813300" cy="1511300"/>
        </p:xfrm>
        <a:graphic>
          <a:graphicData uri="http://schemas.openxmlformats.org/presentationml/2006/ole">
            <p:oleObj spid="_x0000_s31747" name="Equation" r:id="rId3" imgW="2755800" imgH="863280" progId="Equation.DSMT4">
              <p:embed/>
            </p:oleObj>
          </a:graphicData>
        </a:graphic>
      </p:graphicFrame>
      <p:graphicFrame>
        <p:nvGraphicFramePr>
          <p:cNvPr id="31748" name="Object 4"/>
          <p:cNvGraphicFramePr>
            <a:graphicFrameLocks noChangeAspect="1"/>
          </p:cNvGraphicFramePr>
          <p:nvPr/>
        </p:nvGraphicFramePr>
        <p:xfrm>
          <a:off x="688975" y="5631705"/>
          <a:ext cx="7304088" cy="1109663"/>
        </p:xfrm>
        <a:graphic>
          <a:graphicData uri="http://schemas.openxmlformats.org/presentationml/2006/ole">
            <p:oleObj spid="_x0000_s31748" name="Equation" r:id="rId4" imgW="4190760" imgH="634680" progId="Equation.DSMT4">
              <p:embed/>
            </p:oleObj>
          </a:graphicData>
        </a:graphic>
      </p:graphicFrame>
      <p:sp>
        <p:nvSpPr>
          <p:cNvPr id="20" name="pole tekstowe 19"/>
          <p:cNvSpPr txBox="1"/>
          <p:nvPr/>
        </p:nvSpPr>
        <p:spPr>
          <a:xfrm>
            <a:off x="3635896" y="2263224"/>
            <a:ext cx="1619671" cy="430887"/>
          </a:xfrm>
          <a:prstGeom prst="rect">
            <a:avLst/>
          </a:prstGeom>
          <a:noFill/>
        </p:spPr>
        <p:txBody>
          <a:bodyPr wrap="square" rtlCol="0">
            <a:spAutoFit/>
          </a:bodyPr>
          <a:lstStyle/>
          <a:p>
            <a:r>
              <a:rPr lang="pl-PL" sz="2200" dirty="0" smtClean="0"/>
              <a:t>Równania</a:t>
            </a:r>
            <a:endParaRPr lang="pl-PL" sz="2200" dirty="0"/>
          </a:p>
        </p:txBody>
      </p:sp>
      <p:graphicFrame>
        <p:nvGraphicFramePr>
          <p:cNvPr id="31750" name="Object 6"/>
          <p:cNvGraphicFramePr>
            <a:graphicFrameLocks noChangeAspect="1"/>
          </p:cNvGraphicFramePr>
          <p:nvPr/>
        </p:nvGraphicFramePr>
        <p:xfrm>
          <a:off x="2189163" y="4662909"/>
          <a:ext cx="4768850" cy="422275"/>
        </p:xfrm>
        <a:graphic>
          <a:graphicData uri="http://schemas.openxmlformats.org/presentationml/2006/ole">
            <p:oleObj spid="_x0000_s31750" name="Equation" r:id="rId5" imgW="2730240" imgH="241200" progId="Equation.DSMT4">
              <p:embed/>
            </p:oleObj>
          </a:graphicData>
        </a:graphic>
      </p:graphicFrame>
      <p:sp>
        <p:nvSpPr>
          <p:cNvPr id="21" name="pole tekstowe 20"/>
          <p:cNvSpPr txBox="1"/>
          <p:nvPr/>
        </p:nvSpPr>
        <p:spPr>
          <a:xfrm>
            <a:off x="3000466" y="4286721"/>
            <a:ext cx="2571666" cy="430887"/>
          </a:xfrm>
          <a:prstGeom prst="rect">
            <a:avLst/>
          </a:prstGeom>
          <a:noFill/>
        </p:spPr>
        <p:txBody>
          <a:bodyPr wrap="none" rtlCol="0">
            <a:spAutoFit/>
          </a:bodyPr>
          <a:lstStyle/>
          <a:p>
            <a:r>
              <a:rPr lang="pl-PL" sz="2200" dirty="0" smtClean="0"/>
              <a:t>Warunki początkowe</a:t>
            </a:r>
            <a:endParaRPr lang="pl-PL" sz="2200" dirty="0"/>
          </a:p>
        </p:txBody>
      </p:sp>
      <p:sp>
        <p:nvSpPr>
          <p:cNvPr id="22" name="pole tekstowe 21"/>
          <p:cNvSpPr txBox="1"/>
          <p:nvPr/>
        </p:nvSpPr>
        <p:spPr>
          <a:xfrm>
            <a:off x="3152866" y="5257657"/>
            <a:ext cx="2322239" cy="430887"/>
          </a:xfrm>
          <a:prstGeom prst="rect">
            <a:avLst/>
          </a:prstGeom>
          <a:noFill/>
        </p:spPr>
        <p:txBody>
          <a:bodyPr wrap="none" rtlCol="0">
            <a:spAutoFit/>
          </a:bodyPr>
          <a:lstStyle/>
          <a:p>
            <a:r>
              <a:rPr lang="pl-PL" sz="2200" dirty="0" smtClean="0"/>
              <a:t>Warunki brzegowe</a:t>
            </a:r>
            <a:endParaRPr lang="pl-PL" sz="2200" dirty="0"/>
          </a:p>
        </p:txBody>
      </p:sp>
      <p:grpSp>
        <p:nvGrpSpPr>
          <p:cNvPr id="24" name="Group 23"/>
          <p:cNvGrpSpPr/>
          <p:nvPr/>
        </p:nvGrpSpPr>
        <p:grpSpPr>
          <a:xfrm>
            <a:off x="899592" y="116632"/>
            <a:ext cx="8228038" cy="2344326"/>
            <a:chOff x="899592" y="116632"/>
            <a:chExt cx="8228038" cy="2344326"/>
          </a:xfrm>
        </p:grpSpPr>
        <p:sp>
          <p:nvSpPr>
            <p:cNvPr id="5" name="Prostokąt 4"/>
            <p:cNvSpPr/>
            <p:nvPr/>
          </p:nvSpPr>
          <p:spPr>
            <a:xfrm>
              <a:off x="899592" y="124569"/>
              <a:ext cx="1366847" cy="2000264"/>
            </a:xfrm>
            <a:prstGeom prst="rect">
              <a:avLst/>
            </a:prstGeom>
            <a:solidFill>
              <a:schemeClr val="bg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i="1" dirty="0" smtClean="0">
                <a:latin typeface="Times New Roman" pitchFamily="18" charset="0"/>
                <a:cs typeface="Times New Roman" pitchFamily="18" charset="0"/>
              </a:endParaRPr>
            </a:p>
            <a:p>
              <a:pPr algn="ctr"/>
              <a:r>
                <a:rPr lang="pl-PL" sz="2000" i="1" dirty="0" smtClean="0">
                  <a:latin typeface="Times New Roman" pitchFamily="18" charset="0"/>
                  <a:cs typeface="Times New Roman" pitchFamily="18" charset="0"/>
                </a:rPr>
                <a:t>I</a:t>
              </a:r>
              <a:r>
                <a:rPr lang="pl-PL" sz="2000" dirty="0" smtClean="0">
                  <a:latin typeface="Times New Roman" pitchFamily="18" charset="0"/>
                  <a:cs typeface="Times New Roman" pitchFamily="18" charset="0"/>
                </a:rPr>
                <a:t>(</a:t>
              </a:r>
              <a:r>
                <a:rPr lang="pl-PL" sz="2000" i="1" dirty="0" smtClean="0">
                  <a:latin typeface="Times New Roman" pitchFamily="18" charset="0"/>
                  <a:cs typeface="Times New Roman" pitchFamily="18" charset="0"/>
                </a:rPr>
                <a:t>t</a:t>
              </a:r>
              <a:r>
                <a:rPr lang="pl-PL" sz="2000" dirty="0" smtClean="0">
                  <a:latin typeface="Times New Roman" pitchFamily="18" charset="0"/>
                  <a:cs typeface="Times New Roman" pitchFamily="18" charset="0"/>
                </a:rPr>
                <a:t>)</a:t>
              </a:r>
              <a:endParaRPr lang="pl-PL" sz="2000" dirty="0">
                <a:latin typeface="Times New Roman" pitchFamily="18" charset="0"/>
                <a:cs typeface="Times New Roman" pitchFamily="18" charset="0"/>
              </a:endParaRPr>
            </a:p>
          </p:txBody>
        </p:sp>
        <p:sp>
          <p:nvSpPr>
            <p:cNvPr id="7" name="Prostokąt 6"/>
            <p:cNvSpPr/>
            <p:nvPr/>
          </p:nvSpPr>
          <p:spPr>
            <a:xfrm>
              <a:off x="2256914" y="116632"/>
              <a:ext cx="6259156" cy="2000264"/>
            </a:xfrm>
            <a:prstGeom prst="rect">
              <a:avLst/>
            </a:prstGeom>
            <a:gradFill>
              <a:gsLst>
                <a:gs pos="0">
                  <a:srgbClr val="92D050"/>
                </a:gs>
                <a:gs pos="50000">
                  <a:schemeClr val="accent1">
                    <a:tint val="44500"/>
                    <a:satMod val="160000"/>
                  </a:schemeClr>
                </a:gs>
                <a:gs pos="100000">
                  <a:schemeClr val="accent1">
                    <a:tint val="23500"/>
                    <a:satMod val="160000"/>
                  </a:schemeClr>
                </a:gs>
              </a:gsLst>
              <a:lin ang="0" scaled="0"/>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3" name="Łącznik prosty ze strzałką 2"/>
            <p:cNvCxnSpPr/>
            <p:nvPr/>
          </p:nvCxnSpPr>
          <p:spPr>
            <a:xfrm>
              <a:off x="912292" y="2115308"/>
              <a:ext cx="8215338" cy="1754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1328220" y="902450"/>
              <a:ext cx="642942"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rot="10800000">
              <a:off x="2445828" y="759574"/>
              <a:ext cx="1143008"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2471228" y="1045326"/>
              <a:ext cx="1143008"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5" name="Łuk 14"/>
            <p:cNvSpPr/>
            <p:nvPr/>
          </p:nvSpPr>
          <p:spPr>
            <a:xfrm rot="10800000">
              <a:off x="2295015" y="759574"/>
              <a:ext cx="285752" cy="285752"/>
            </a:xfrm>
            <a:prstGeom prst="arc">
              <a:avLst>
                <a:gd name="adj1" fmla="val 16200000"/>
                <a:gd name="adj2" fmla="val 5010991"/>
              </a:avLst>
            </a:prstGeom>
            <a:ln w="15875">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6" name="pole tekstowe 15"/>
            <p:cNvSpPr txBox="1"/>
            <p:nvPr/>
          </p:nvSpPr>
          <p:spPr>
            <a:xfrm>
              <a:off x="3043462" y="234428"/>
              <a:ext cx="1714512" cy="400110"/>
            </a:xfrm>
            <a:prstGeom prst="rect">
              <a:avLst/>
            </a:prstGeom>
            <a:noFill/>
          </p:spPr>
          <p:txBody>
            <a:bodyPr wrap="square" rtlCol="0">
              <a:spAutoFit/>
            </a:bodyPr>
            <a:lstStyle/>
            <a:p>
              <a:r>
                <a:rPr lang="pl-PL" sz="2000" dirty="0" smtClean="0">
                  <a:solidFill>
                    <a:schemeClr val="bg1"/>
                  </a:solidFill>
                  <a:latin typeface="Times New Roman" pitchFamily="18" charset="0"/>
                  <a:cs typeface="Times New Roman" pitchFamily="18" charset="0"/>
                </a:rPr>
                <a:t>c</a:t>
              </a:r>
              <a:r>
                <a:rPr lang="pl-PL" sz="2000" baseline="-25000" dirty="0" smtClean="0">
                  <a:solidFill>
                    <a:schemeClr val="bg1"/>
                  </a:solidFill>
                  <a:latin typeface="Times New Roman" pitchFamily="18" charset="0"/>
                  <a:cs typeface="Times New Roman" pitchFamily="18" charset="0"/>
                </a:rPr>
                <a:t>O</a:t>
              </a:r>
              <a:r>
                <a:rPr lang="pl-PL" sz="2000" dirty="0" smtClean="0">
                  <a:solidFill>
                    <a:schemeClr val="bg1"/>
                  </a:solidFill>
                  <a:latin typeface="Times New Roman" pitchFamily="18" charset="0"/>
                  <a:cs typeface="Times New Roman" pitchFamily="18" charset="0"/>
                </a:rPr>
                <a:t>(</a:t>
              </a:r>
              <a:r>
                <a:rPr lang="pl-PL" sz="2000" i="1" dirty="0" smtClean="0">
                  <a:solidFill>
                    <a:schemeClr val="bg1"/>
                  </a:solidFill>
                  <a:latin typeface="Times New Roman" pitchFamily="18" charset="0"/>
                  <a:cs typeface="Times New Roman" pitchFamily="18" charset="0"/>
                </a:rPr>
                <a:t>x,t</a:t>
              </a:r>
              <a:r>
                <a:rPr lang="pl-PL" sz="2000" dirty="0" smtClean="0">
                  <a:solidFill>
                    <a:schemeClr val="bg1"/>
                  </a:solidFill>
                  <a:latin typeface="Times New Roman" pitchFamily="18" charset="0"/>
                  <a:cs typeface="Times New Roman" pitchFamily="18" charset="0"/>
                </a:rPr>
                <a:t>), c</a:t>
              </a:r>
              <a:r>
                <a:rPr lang="pl-PL" sz="2000" baseline="-25000" dirty="0" smtClean="0">
                  <a:solidFill>
                    <a:schemeClr val="bg1"/>
                  </a:solidFill>
                  <a:latin typeface="Times New Roman" pitchFamily="18" charset="0"/>
                  <a:cs typeface="Times New Roman" pitchFamily="18" charset="0"/>
                </a:rPr>
                <a:t>R</a:t>
              </a:r>
              <a:r>
                <a:rPr lang="pl-PL" sz="2000" dirty="0" smtClean="0">
                  <a:solidFill>
                    <a:schemeClr val="bg1"/>
                  </a:solidFill>
                  <a:latin typeface="Times New Roman" pitchFamily="18" charset="0"/>
                  <a:cs typeface="Times New Roman" pitchFamily="18" charset="0"/>
                </a:rPr>
                <a:t>(</a:t>
              </a:r>
              <a:r>
                <a:rPr lang="pl-PL" sz="2000" i="1" dirty="0" smtClean="0">
                  <a:solidFill>
                    <a:schemeClr val="bg1"/>
                  </a:solidFill>
                  <a:latin typeface="Times New Roman" pitchFamily="18" charset="0"/>
                  <a:cs typeface="Times New Roman" pitchFamily="18" charset="0"/>
                </a:rPr>
                <a:t>x,t</a:t>
              </a:r>
              <a:r>
                <a:rPr lang="pl-PL" sz="2000" dirty="0" smtClean="0">
                  <a:solidFill>
                    <a:schemeClr val="bg1"/>
                  </a:solidFill>
                  <a:latin typeface="Times New Roman" pitchFamily="18" charset="0"/>
                  <a:cs typeface="Times New Roman" pitchFamily="18" charset="0"/>
                </a:rPr>
                <a:t>)</a:t>
              </a:r>
              <a:endParaRPr lang="pl-PL" sz="2000" dirty="0">
                <a:solidFill>
                  <a:schemeClr val="bg1"/>
                </a:solidFill>
                <a:latin typeface="Times New Roman" pitchFamily="18" charset="0"/>
                <a:cs typeface="Times New Roman" pitchFamily="18" charset="0"/>
              </a:endParaRPr>
            </a:p>
          </p:txBody>
        </p:sp>
        <p:graphicFrame>
          <p:nvGraphicFramePr>
            <p:cNvPr id="17" name="Obiekt 16"/>
            <p:cNvGraphicFramePr>
              <a:graphicFrameLocks noChangeAspect="1"/>
            </p:cNvGraphicFramePr>
            <p:nvPr/>
          </p:nvGraphicFramePr>
          <p:xfrm>
            <a:off x="2328371" y="1102487"/>
            <a:ext cx="1087438" cy="288925"/>
          </p:xfrm>
          <a:graphic>
            <a:graphicData uri="http://schemas.openxmlformats.org/presentationml/2006/ole">
              <p:oleObj spid="_x0000_s31746" name="Equation" r:id="rId6" imgW="863280" imgH="228600" progId="Equation.DSMT4">
                <p:embed/>
              </p:oleObj>
            </a:graphicData>
          </a:graphic>
        </p:graphicFrame>
        <p:sp>
          <p:nvSpPr>
            <p:cNvPr id="18" name="pole tekstowe 17"/>
            <p:cNvSpPr txBox="1"/>
            <p:nvPr/>
          </p:nvSpPr>
          <p:spPr>
            <a:xfrm>
              <a:off x="8693304" y="2060848"/>
              <a:ext cx="298480" cy="400110"/>
            </a:xfrm>
            <a:prstGeom prst="rect">
              <a:avLst/>
            </a:prstGeom>
            <a:noFill/>
          </p:spPr>
          <p:txBody>
            <a:bodyPr wrap="none" rtlCol="0">
              <a:spAutoFit/>
            </a:bodyPr>
            <a:lstStyle/>
            <a:p>
              <a:r>
                <a:rPr lang="pl-PL" sz="2000" i="1" dirty="0" smtClean="0">
                  <a:latin typeface="Times New Roman" pitchFamily="18" charset="0"/>
                  <a:cs typeface="Times New Roman" pitchFamily="18" charset="0"/>
                </a:rPr>
                <a:t>x</a:t>
              </a:r>
              <a:endParaRPr lang="pl-PL" sz="2000" i="1" dirty="0">
                <a:latin typeface="Times New Roman" pitchFamily="18" charset="0"/>
                <a:cs typeface="Times New Roman" pitchFamily="18" charset="0"/>
              </a:endParaRPr>
            </a:p>
          </p:txBody>
        </p:sp>
        <p:sp>
          <p:nvSpPr>
            <p:cNvPr id="23" name="pole tekstowe 15"/>
            <p:cNvSpPr txBox="1"/>
            <p:nvPr/>
          </p:nvSpPr>
          <p:spPr>
            <a:xfrm>
              <a:off x="7017582" y="764704"/>
              <a:ext cx="1714512" cy="707886"/>
            </a:xfrm>
            <a:prstGeom prst="rect">
              <a:avLst/>
            </a:prstGeom>
            <a:noFill/>
          </p:spPr>
          <p:txBody>
            <a:bodyPr wrap="square" rtlCol="0">
              <a:spAutoFit/>
            </a:bodyPr>
            <a:lstStyle/>
            <a:p>
              <a:r>
                <a:rPr lang="pl-PL" sz="2000" dirty="0" smtClean="0">
                  <a:solidFill>
                    <a:schemeClr val="bg1"/>
                  </a:solidFill>
                  <a:latin typeface="Times New Roman" pitchFamily="18" charset="0"/>
                  <a:cs typeface="Times New Roman" pitchFamily="18" charset="0"/>
                </a:rPr>
                <a:t>c</a:t>
              </a:r>
              <a:r>
                <a:rPr lang="pl-PL" sz="2000" baseline="-25000" dirty="0" smtClean="0">
                  <a:solidFill>
                    <a:schemeClr val="bg1"/>
                  </a:solidFill>
                  <a:latin typeface="Times New Roman" pitchFamily="18" charset="0"/>
                  <a:cs typeface="Times New Roman" pitchFamily="18" charset="0"/>
                </a:rPr>
                <a:t>O</a:t>
              </a:r>
              <a:r>
                <a:rPr lang="pl-PL" sz="2000" dirty="0" smtClean="0">
                  <a:solidFill>
                    <a:schemeClr val="bg1"/>
                  </a:solidFill>
                  <a:latin typeface="Times New Roman" pitchFamily="18" charset="0"/>
                  <a:cs typeface="Times New Roman" pitchFamily="18" charset="0"/>
                </a:rPr>
                <a:t>(</a:t>
              </a:r>
              <a:r>
                <a:rPr lang="pl-PL" sz="2000" i="1" dirty="0" smtClean="0">
                  <a:solidFill>
                    <a:schemeClr val="bg1"/>
                  </a:solidFill>
                  <a:latin typeface="Times New Roman" pitchFamily="18" charset="0"/>
                  <a:cs typeface="Times New Roman" pitchFamily="18" charset="0"/>
                  <a:sym typeface="Symbol"/>
                </a:rPr>
                <a:t></a:t>
              </a:r>
              <a:r>
                <a:rPr lang="pl-PL" sz="2000" i="1" dirty="0" smtClean="0">
                  <a:solidFill>
                    <a:schemeClr val="bg1"/>
                  </a:solidFill>
                  <a:latin typeface="Times New Roman" pitchFamily="18" charset="0"/>
                  <a:cs typeface="Times New Roman" pitchFamily="18" charset="0"/>
                </a:rPr>
                <a:t>,t</a:t>
              </a:r>
              <a:r>
                <a:rPr lang="pl-PL" sz="2000" dirty="0" smtClean="0">
                  <a:solidFill>
                    <a:schemeClr val="bg1"/>
                  </a:solidFill>
                  <a:latin typeface="Times New Roman" pitchFamily="18" charset="0"/>
                  <a:cs typeface="Times New Roman" pitchFamily="18" charset="0"/>
                </a:rPr>
                <a:t>)=c</a:t>
              </a:r>
              <a:r>
                <a:rPr lang="pl-PL" sz="2000" i="1" baseline="-25000" dirty="0" smtClean="0">
                  <a:solidFill>
                    <a:schemeClr val="bg1"/>
                  </a:solidFill>
                  <a:latin typeface="Times New Roman" pitchFamily="18" charset="0"/>
                  <a:cs typeface="Times New Roman" pitchFamily="18" charset="0"/>
                </a:rPr>
                <a:t>O,b</a:t>
              </a:r>
            </a:p>
            <a:p>
              <a:r>
                <a:rPr lang="pl-PL" sz="2000" dirty="0" smtClean="0">
                  <a:solidFill>
                    <a:schemeClr val="bg1"/>
                  </a:solidFill>
                  <a:latin typeface="Times New Roman" pitchFamily="18" charset="0"/>
                  <a:cs typeface="Times New Roman" pitchFamily="18" charset="0"/>
                </a:rPr>
                <a:t>c</a:t>
              </a:r>
              <a:r>
                <a:rPr lang="pl-PL" sz="2000" baseline="-25000" dirty="0" smtClean="0">
                  <a:solidFill>
                    <a:schemeClr val="bg1"/>
                  </a:solidFill>
                  <a:latin typeface="Times New Roman" pitchFamily="18" charset="0"/>
                  <a:cs typeface="Times New Roman" pitchFamily="18" charset="0"/>
                </a:rPr>
                <a:t>R</a:t>
              </a:r>
              <a:r>
                <a:rPr lang="pl-PL" sz="2000" dirty="0" smtClean="0">
                  <a:solidFill>
                    <a:schemeClr val="bg1"/>
                  </a:solidFill>
                  <a:latin typeface="Times New Roman" pitchFamily="18" charset="0"/>
                  <a:cs typeface="Times New Roman" pitchFamily="18" charset="0"/>
                </a:rPr>
                <a:t>(</a:t>
              </a:r>
              <a:r>
                <a:rPr lang="pl-PL" sz="2000" i="1" dirty="0" smtClean="0">
                  <a:solidFill>
                    <a:schemeClr val="bg1"/>
                  </a:solidFill>
                  <a:latin typeface="Times New Roman" pitchFamily="18" charset="0"/>
                  <a:cs typeface="Times New Roman" pitchFamily="18" charset="0"/>
                  <a:sym typeface="Symbol"/>
                </a:rPr>
                <a:t></a:t>
              </a:r>
              <a:r>
                <a:rPr lang="pl-PL" sz="2000" i="1" dirty="0" smtClean="0">
                  <a:solidFill>
                    <a:schemeClr val="bg1"/>
                  </a:solidFill>
                  <a:latin typeface="Times New Roman" pitchFamily="18" charset="0"/>
                  <a:cs typeface="Times New Roman" pitchFamily="18" charset="0"/>
                </a:rPr>
                <a:t>,t</a:t>
              </a:r>
              <a:r>
                <a:rPr lang="pl-PL" sz="2000" dirty="0" smtClean="0">
                  <a:solidFill>
                    <a:schemeClr val="bg1"/>
                  </a:solidFill>
                  <a:latin typeface="Times New Roman" pitchFamily="18" charset="0"/>
                  <a:cs typeface="Times New Roman" pitchFamily="18" charset="0"/>
                </a:rPr>
                <a:t>)=c</a:t>
              </a:r>
              <a:r>
                <a:rPr lang="pl-PL" sz="2000" i="1" baseline="-25000" dirty="0" smtClean="0">
                  <a:solidFill>
                    <a:schemeClr val="bg1"/>
                  </a:solidFill>
                  <a:latin typeface="Times New Roman" pitchFamily="18" charset="0"/>
                  <a:cs typeface="Times New Roman" pitchFamily="18" charset="0"/>
                </a:rPr>
                <a:t>R,b</a:t>
              </a:r>
              <a:endParaRPr lang="pl-PL" sz="2000" i="1" baseline="-25000" dirty="0">
                <a:solidFill>
                  <a:schemeClr val="bg1"/>
                </a:solidFill>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404664"/>
            <a:ext cx="7672100" cy="492443"/>
          </a:xfrm>
          <a:prstGeom prst="rect">
            <a:avLst/>
          </a:prstGeom>
          <a:noFill/>
        </p:spPr>
        <p:txBody>
          <a:bodyPr wrap="none" rtlCol="0">
            <a:spAutoFit/>
          </a:bodyPr>
          <a:lstStyle/>
          <a:p>
            <a:r>
              <a:rPr lang="pl-PL" sz="2600" dirty="0" smtClean="0"/>
              <a:t>Wyznaczenie postaci analitycznej impedancji dyfuzyjnej</a:t>
            </a:r>
            <a:endParaRPr lang="pl-PL" sz="2600" dirty="0"/>
          </a:p>
        </p:txBody>
      </p:sp>
      <p:graphicFrame>
        <p:nvGraphicFramePr>
          <p:cNvPr id="71682" name="Object 2"/>
          <p:cNvGraphicFramePr>
            <a:graphicFrameLocks noChangeAspect="1"/>
          </p:cNvGraphicFramePr>
          <p:nvPr/>
        </p:nvGraphicFramePr>
        <p:xfrm>
          <a:off x="3386138" y="1844824"/>
          <a:ext cx="2668587" cy="433388"/>
        </p:xfrm>
        <a:graphic>
          <a:graphicData uri="http://schemas.openxmlformats.org/presentationml/2006/ole">
            <p:oleObj spid="_x0000_s71682" name="Equation" r:id="rId3" imgW="1485720" imgH="241200" progId="Equation.DSMT4">
              <p:embed/>
            </p:oleObj>
          </a:graphicData>
        </a:graphic>
      </p:graphicFrame>
      <p:sp>
        <p:nvSpPr>
          <p:cNvPr id="4" name="TextBox 3"/>
          <p:cNvSpPr txBox="1"/>
          <p:nvPr/>
        </p:nvSpPr>
        <p:spPr>
          <a:xfrm>
            <a:off x="467544" y="1052736"/>
            <a:ext cx="8388424" cy="646331"/>
          </a:xfrm>
          <a:prstGeom prst="rect">
            <a:avLst/>
          </a:prstGeom>
          <a:noFill/>
        </p:spPr>
        <p:txBody>
          <a:bodyPr wrap="square" rtlCol="0">
            <a:spAutoFit/>
          </a:bodyPr>
          <a:lstStyle/>
          <a:p>
            <a:r>
              <a:rPr lang="pl-PL" dirty="0" smtClean="0"/>
              <a:t>Załóżmy, że przykładamy małe harmoniczne zaburzenie do elektrody pracującej (WE, </a:t>
            </a:r>
            <a:r>
              <a:rPr lang="pl-PL" i="1" dirty="0" smtClean="0"/>
              <a:t>working electrode</a:t>
            </a:r>
            <a:r>
              <a:rPr lang="pl-PL" dirty="0" smtClean="0"/>
              <a:t>):</a:t>
            </a:r>
            <a:endParaRPr lang="pl-PL" dirty="0"/>
          </a:p>
        </p:txBody>
      </p:sp>
      <p:sp>
        <p:nvSpPr>
          <p:cNvPr id="5" name="TextBox 4"/>
          <p:cNvSpPr txBox="1"/>
          <p:nvPr/>
        </p:nvSpPr>
        <p:spPr>
          <a:xfrm>
            <a:off x="611560" y="2564904"/>
            <a:ext cx="6437403" cy="369332"/>
          </a:xfrm>
          <a:prstGeom prst="rect">
            <a:avLst/>
          </a:prstGeom>
          <a:noFill/>
        </p:spPr>
        <p:txBody>
          <a:bodyPr wrap="none" rtlCol="0">
            <a:spAutoFit/>
          </a:bodyPr>
          <a:lstStyle/>
          <a:p>
            <a:r>
              <a:rPr lang="pl-PL" dirty="0" smtClean="0"/>
              <a:t>Dla uproszczenia rachunków posługujemy się zapisem zespolonym:</a:t>
            </a:r>
            <a:endParaRPr lang="pl-PL" dirty="0"/>
          </a:p>
        </p:txBody>
      </p:sp>
      <p:graphicFrame>
        <p:nvGraphicFramePr>
          <p:cNvPr id="71683" name="Object 3"/>
          <p:cNvGraphicFramePr>
            <a:graphicFrameLocks noChangeAspect="1"/>
          </p:cNvGraphicFramePr>
          <p:nvPr/>
        </p:nvGraphicFramePr>
        <p:xfrm>
          <a:off x="3478213" y="3357563"/>
          <a:ext cx="2554287" cy="433387"/>
        </p:xfrm>
        <a:graphic>
          <a:graphicData uri="http://schemas.openxmlformats.org/presentationml/2006/ole">
            <p:oleObj spid="_x0000_s71683" name="Equation" r:id="rId4" imgW="1422360" imgH="241200" progId="Equation.DSMT4">
              <p:embed/>
            </p:oleObj>
          </a:graphicData>
        </a:graphic>
      </p:graphicFrame>
      <p:sp>
        <p:nvSpPr>
          <p:cNvPr id="7" name="TextBox 6"/>
          <p:cNvSpPr txBox="1"/>
          <p:nvPr/>
        </p:nvSpPr>
        <p:spPr>
          <a:xfrm>
            <a:off x="755576" y="4149080"/>
            <a:ext cx="4786823" cy="369332"/>
          </a:xfrm>
          <a:prstGeom prst="rect">
            <a:avLst/>
          </a:prstGeom>
          <a:noFill/>
        </p:spPr>
        <p:txBody>
          <a:bodyPr wrap="none" rtlCol="0">
            <a:spAutoFit/>
          </a:bodyPr>
          <a:lstStyle/>
          <a:p>
            <a:r>
              <a:rPr lang="pl-PL" dirty="0" smtClean="0"/>
              <a:t>Zaburzenie to powoduje oscylacje prądu i stężeń:</a:t>
            </a:r>
            <a:endParaRPr lang="pl-PL" dirty="0"/>
          </a:p>
        </p:txBody>
      </p:sp>
      <p:graphicFrame>
        <p:nvGraphicFramePr>
          <p:cNvPr id="71684" name="Object 4"/>
          <p:cNvGraphicFramePr>
            <a:graphicFrameLocks noChangeAspect="1"/>
          </p:cNvGraphicFramePr>
          <p:nvPr/>
        </p:nvGraphicFramePr>
        <p:xfrm>
          <a:off x="2368550" y="4865688"/>
          <a:ext cx="4878388" cy="1300162"/>
        </p:xfrm>
        <a:graphic>
          <a:graphicData uri="http://schemas.openxmlformats.org/presentationml/2006/ole">
            <p:oleObj spid="_x0000_s71684" name="Equation" r:id="rId5" imgW="2717640" imgH="72360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4" name="Object 4"/>
          <p:cNvGraphicFramePr>
            <a:graphicFrameLocks noChangeAspect="1"/>
          </p:cNvGraphicFramePr>
          <p:nvPr/>
        </p:nvGraphicFramePr>
        <p:xfrm>
          <a:off x="1665288" y="1412776"/>
          <a:ext cx="6110287" cy="752475"/>
        </p:xfrm>
        <a:graphic>
          <a:graphicData uri="http://schemas.openxmlformats.org/presentationml/2006/ole">
            <p:oleObj spid="_x0000_s40964" name="Equation" r:id="rId3" imgW="3403440" imgH="419040" progId="Equation.DSMT4">
              <p:embed/>
            </p:oleObj>
          </a:graphicData>
        </a:graphic>
      </p:graphicFrame>
      <p:sp>
        <p:nvSpPr>
          <p:cNvPr id="6" name="TextBox 5"/>
          <p:cNvSpPr txBox="1"/>
          <p:nvPr/>
        </p:nvSpPr>
        <p:spPr>
          <a:xfrm>
            <a:off x="467544" y="476672"/>
            <a:ext cx="8495916" cy="646331"/>
          </a:xfrm>
          <a:prstGeom prst="rect">
            <a:avLst/>
          </a:prstGeom>
          <a:noFill/>
        </p:spPr>
        <p:txBody>
          <a:bodyPr wrap="none" rtlCol="0">
            <a:spAutoFit/>
          </a:bodyPr>
          <a:lstStyle/>
          <a:p>
            <a:r>
              <a:rPr lang="pl-PL" dirty="0" smtClean="0"/>
              <a:t>Transformacji zaburzenia harmonicznego otrzymujemy podsawiając  powyższe wyrażenia</a:t>
            </a:r>
          </a:p>
          <a:p>
            <a:r>
              <a:rPr lang="pl-PL" dirty="0" smtClean="0"/>
              <a:t>do równania dyfuzji, co daje</a:t>
            </a:r>
            <a:endParaRPr lang="pl-PL" dirty="0"/>
          </a:p>
        </p:txBody>
      </p:sp>
      <p:sp>
        <p:nvSpPr>
          <p:cNvPr id="8" name="TextBox 7"/>
          <p:cNvSpPr txBox="1"/>
          <p:nvPr/>
        </p:nvSpPr>
        <p:spPr>
          <a:xfrm>
            <a:off x="467544" y="4077072"/>
            <a:ext cx="4109202" cy="369332"/>
          </a:xfrm>
          <a:prstGeom prst="rect">
            <a:avLst/>
          </a:prstGeom>
          <a:noFill/>
        </p:spPr>
        <p:txBody>
          <a:bodyPr wrap="none" rtlCol="0">
            <a:spAutoFit/>
          </a:bodyPr>
          <a:lstStyle/>
          <a:p>
            <a:r>
              <a:rPr lang="pl-PL" dirty="0" smtClean="0"/>
              <a:t>Warunkami brzegowymi po transformacji:</a:t>
            </a:r>
            <a:endParaRPr lang="pl-PL" dirty="0"/>
          </a:p>
        </p:txBody>
      </p:sp>
      <p:graphicFrame>
        <p:nvGraphicFramePr>
          <p:cNvPr id="40966" name="Object 6"/>
          <p:cNvGraphicFramePr>
            <a:graphicFrameLocks noChangeAspect="1"/>
          </p:cNvGraphicFramePr>
          <p:nvPr/>
        </p:nvGraphicFramePr>
        <p:xfrm>
          <a:off x="2195736" y="4797152"/>
          <a:ext cx="4810125" cy="1322388"/>
        </p:xfrm>
        <a:graphic>
          <a:graphicData uri="http://schemas.openxmlformats.org/presentationml/2006/ole">
            <p:oleObj spid="_x0000_s40966" name="Equation" r:id="rId4" imgW="2679480" imgH="736560" progId="Equation.DSMT4">
              <p:embed/>
            </p:oleObj>
          </a:graphicData>
        </a:graphic>
      </p:graphicFrame>
      <p:sp>
        <p:nvSpPr>
          <p:cNvPr id="7" name="TextBox 6"/>
          <p:cNvSpPr txBox="1"/>
          <p:nvPr/>
        </p:nvSpPr>
        <p:spPr>
          <a:xfrm>
            <a:off x="539552" y="2420888"/>
            <a:ext cx="581762" cy="369332"/>
          </a:xfrm>
          <a:prstGeom prst="rect">
            <a:avLst/>
          </a:prstGeom>
          <a:noFill/>
        </p:spPr>
        <p:txBody>
          <a:bodyPr wrap="none" rtlCol="0">
            <a:spAutoFit/>
          </a:bodyPr>
          <a:lstStyle/>
          <a:p>
            <a:r>
              <a:rPr lang="pl-PL" dirty="0" smtClean="0"/>
              <a:t>czyli</a:t>
            </a:r>
            <a:endParaRPr lang="pl-PL" dirty="0"/>
          </a:p>
        </p:txBody>
      </p:sp>
      <p:graphicFrame>
        <p:nvGraphicFramePr>
          <p:cNvPr id="40968" name="Object 8"/>
          <p:cNvGraphicFramePr>
            <a:graphicFrameLocks noChangeAspect="1"/>
          </p:cNvGraphicFramePr>
          <p:nvPr/>
        </p:nvGraphicFramePr>
        <p:xfrm>
          <a:off x="2481263" y="2996952"/>
          <a:ext cx="4673600" cy="752475"/>
        </p:xfrm>
        <a:graphic>
          <a:graphicData uri="http://schemas.openxmlformats.org/presentationml/2006/ole">
            <p:oleObj spid="_x0000_s40968" name="Equation" r:id="rId5" imgW="2603160" imgH="41904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6"/>
          <p:cNvSpPr txBox="1"/>
          <p:nvPr/>
        </p:nvSpPr>
        <p:spPr>
          <a:xfrm>
            <a:off x="500034" y="332656"/>
            <a:ext cx="7962244" cy="400110"/>
          </a:xfrm>
          <a:prstGeom prst="rect">
            <a:avLst/>
          </a:prstGeom>
          <a:noFill/>
        </p:spPr>
        <p:txBody>
          <a:bodyPr wrap="none" rtlCol="0">
            <a:spAutoFit/>
          </a:bodyPr>
          <a:lstStyle/>
          <a:p>
            <a:r>
              <a:rPr lang="pl-PL" sz="2000" dirty="0" smtClean="0"/>
              <a:t>Rozwiązanie powyższego równania różniczkowego zwyczajnego jest postaci</a:t>
            </a:r>
            <a:endParaRPr lang="pl-PL" sz="2000" dirty="0"/>
          </a:p>
        </p:txBody>
      </p:sp>
      <p:graphicFrame>
        <p:nvGraphicFramePr>
          <p:cNvPr id="3" name="Object 5"/>
          <p:cNvGraphicFramePr>
            <a:graphicFrameLocks noChangeAspect="1"/>
          </p:cNvGraphicFramePr>
          <p:nvPr/>
        </p:nvGraphicFramePr>
        <p:xfrm>
          <a:off x="3073400" y="1100410"/>
          <a:ext cx="3487738" cy="960438"/>
        </p:xfrm>
        <a:graphic>
          <a:graphicData uri="http://schemas.openxmlformats.org/presentationml/2006/ole">
            <p:oleObj spid="_x0000_s64514" name="Equation" r:id="rId3" imgW="1942920" imgH="533160" progId="Equation.DSMT4">
              <p:embed/>
            </p:oleObj>
          </a:graphicData>
        </a:graphic>
      </p:graphicFrame>
      <p:sp>
        <p:nvSpPr>
          <p:cNvPr id="4" name="pole tekstowe 8"/>
          <p:cNvSpPr txBox="1"/>
          <p:nvPr/>
        </p:nvSpPr>
        <p:spPr>
          <a:xfrm>
            <a:off x="539552" y="2420888"/>
            <a:ext cx="7992888" cy="707886"/>
          </a:xfrm>
          <a:prstGeom prst="rect">
            <a:avLst/>
          </a:prstGeom>
          <a:noFill/>
        </p:spPr>
        <p:txBody>
          <a:bodyPr wrap="square" rtlCol="0">
            <a:spAutoFit/>
          </a:bodyPr>
          <a:lstStyle/>
          <a:p>
            <a:pPr algn="just"/>
            <a:r>
              <a:rPr lang="pl-PL" sz="2000" dirty="0" smtClean="0"/>
              <a:t>Z warunków brzegowych w nieskończoności mamy </a:t>
            </a:r>
            <a:r>
              <a:rPr lang="pl-PL" sz="2000" i="1" dirty="0" smtClean="0"/>
              <a:t>B</a:t>
            </a:r>
            <a:r>
              <a:rPr lang="pl-PL" sz="2000" baseline="-25000" dirty="0" smtClean="0"/>
              <a:t>O</a:t>
            </a:r>
            <a:r>
              <a:rPr lang="pl-PL" sz="2000" dirty="0" smtClean="0"/>
              <a:t>=</a:t>
            </a:r>
            <a:r>
              <a:rPr lang="pl-PL" sz="2000" i="1" dirty="0" smtClean="0"/>
              <a:t>B</a:t>
            </a:r>
            <a:r>
              <a:rPr lang="pl-PL" sz="2000" baseline="-25000" dirty="0" smtClean="0"/>
              <a:t>R</a:t>
            </a:r>
            <a:r>
              <a:rPr lang="pl-PL" sz="2000" dirty="0" smtClean="0"/>
              <a:t>=0, a z warunków dla x=0:</a:t>
            </a:r>
            <a:endParaRPr lang="pl-PL" sz="2000" dirty="0"/>
          </a:p>
        </p:txBody>
      </p:sp>
      <p:graphicFrame>
        <p:nvGraphicFramePr>
          <p:cNvPr id="64515" name="Object 3"/>
          <p:cNvGraphicFramePr>
            <a:graphicFrameLocks noChangeAspect="1"/>
          </p:cNvGraphicFramePr>
          <p:nvPr/>
        </p:nvGraphicFramePr>
        <p:xfrm>
          <a:off x="1885950" y="3351138"/>
          <a:ext cx="5835650" cy="869950"/>
        </p:xfrm>
        <a:graphic>
          <a:graphicData uri="http://schemas.openxmlformats.org/presentationml/2006/ole">
            <p:oleObj spid="_x0000_s64515" name="Equation" r:id="rId4" imgW="3251160" imgH="482400" progId="Equation.DSMT4">
              <p:embed/>
            </p:oleObj>
          </a:graphicData>
        </a:graphic>
      </p:graphicFrame>
      <p:sp>
        <p:nvSpPr>
          <p:cNvPr id="6" name="TextBox 5"/>
          <p:cNvSpPr txBox="1"/>
          <p:nvPr/>
        </p:nvSpPr>
        <p:spPr>
          <a:xfrm>
            <a:off x="539552" y="4509120"/>
            <a:ext cx="773610" cy="369332"/>
          </a:xfrm>
          <a:prstGeom prst="rect">
            <a:avLst/>
          </a:prstGeom>
          <a:noFill/>
        </p:spPr>
        <p:txBody>
          <a:bodyPr wrap="none" rtlCol="0">
            <a:spAutoFit/>
          </a:bodyPr>
          <a:lstStyle/>
          <a:p>
            <a:r>
              <a:rPr lang="pl-PL" dirty="0" smtClean="0"/>
              <a:t>Zatem</a:t>
            </a:r>
            <a:endParaRPr lang="pl-PL" dirty="0"/>
          </a:p>
        </p:txBody>
      </p:sp>
      <p:graphicFrame>
        <p:nvGraphicFramePr>
          <p:cNvPr id="64516" name="Object 4"/>
          <p:cNvGraphicFramePr>
            <a:graphicFrameLocks noChangeAspect="1"/>
          </p:cNvGraphicFramePr>
          <p:nvPr/>
        </p:nvGraphicFramePr>
        <p:xfrm>
          <a:off x="1784350" y="5085184"/>
          <a:ext cx="6496050" cy="868362"/>
        </p:xfrm>
        <a:graphic>
          <a:graphicData uri="http://schemas.openxmlformats.org/presentationml/2006/ole">
            <p:oleObj spid="_x0000_s64516" name="Equation" r:id="rId5" imgW="3619440" imgH="482400" progId="Equation.DSMT4">
              <p:embed/>
            </p:oleObj>
          </a:graphicData>
        </a:graphic>
      </p:graphicFrame>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9656</TotalTime>
  <Words>576</Words>
  <Application>Microsoft Office PowerPoint</Application>
  <PresentationFormat>On-screen Show (4:3)</PresentationFormat>
  <Paragraphs>106</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29" baseType="lpstr">
      <vt:lpstr>Motyw pakietu Office</vt:lpstr>
      <vt:lpstr>Equation</vt:lpstr>
      <vt:lpstr>MathType 5.0 Equation</vt:lpstr>
      <vt:lpstr>Elektrochemiczna Spektroskopia Impedancyjna</vt:lpstr>
      <vt:lpstr>Układ, zaburzenie i odpowiedź</vt:lpstr>
      <vt:lpstr>Układ, zaburzenie, odpowiedź oraz transformacja</vt:lpstr>
      <vt:lpstr>Slide 4</vt:lpstr>
      <vt:lpstr>Impedancja Dyfuzyjna Warburga</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Elektrochemiczna Spektroskopia Impedancyjna</dc:title>
  <dc:creator>szyszkin</dc:creator>
  <cp:lastModifiedBy>Krzysiek</cp:lastModifiedBy>
  <cp:revision>245</cp:revision>
  <dcterms:created xsi:type="dcterms:W3CDTF">2011-10-11T05:16:39Z</dcterms:created>
  <dcterms:modified xsi:type="dcterms:W3CDTF">2014-09-18T11:16:07Z</dcterms:modified>
</cp:coreProperties>
</file>